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17"/>
  </p:notesMasterIdLst>
  <p:sldIdLst>
    <p:sldId id="256" r:id="rId3"/>
    <p:sldId id="316" r:id="rId4"/>
    <p:sldId id="318" r:id="rId5"/>
    <p:sldId id="317" r:id="rId6"/>
    <p:sldId id="344" r:id="rId7"/>
    <p:sldId id="330" r:id="rId8"/>
    <p:sldId id="331" r:id="rId9"/>
    <p:sldId id="332" r:id="rId10"/>
    <p:sldId id="333" r:id="rId11"/>
    <p:sldId id="334" r:id="rId12"/>
    <p:sldId id="346" r:id="rId13"/>
    <p:sldId id="347" r:id="rId14"/>
    <p:sldId id="335" r:id="rId15"/>
    <p:sldId id="348"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26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549" autoAdjust="0"/>
  </p:normalViewPr>
  <p:slideViewPr>
    <p:cSldViewPr>
      <p:cViewPr varScale="1">
        <p:scale>
          <a:sx n="74" d="100"/>
          <a:sy n="74" d="100"/>
        </p:scale>
        <p:origin x="177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DFD-4EC8-998E-79779B62336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DFD-4EC8-998E-79779B62336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DFD-4EC8-998E-79779B62336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DFD-4EC8-998E-79779B623368}"/>
              </c:ext>
            </c:extLst>
          </c:dPt>
          <c:dLbls>
            <c:dLbl>
              <c:idx val="0"/>
              <c:layout>
                <c:manualLayout>
                  <c:x val="-0.16995435163627809"/>
                  <c:y val="-0.27060351438561797"/>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DFD-4EC8-998E-79779B623368}"/>
                </c:ext>
              </c:extLst>
            </c:dLbl>
            <c:dLbl>
              <c:idx val="1"/>
              <c:layout>
                <c:manualLayout>
                  <c:x val="0.16917767546498549"/>
                  <c:y val="8.3641692947233115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DFD-4EC8-998E-79779B62336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Single family home</c:v>
                </c:pt>
                <c:pt idx="1">
                  <c:v>Town/row house</c:v>
                </c:pt>
                <c:pt idx="2">
                  <c:v>Apartment &lt;=6 units</c:v>
                </c:pt>
                <c:pt idx="3">
                  <c:v>Apartment &gt;=7 units</c:v>
                </c:pt>
              </c:strCache>
            </c:strRef>
          </c:cat>
          <c:val>
            <c:numRef>
              <c:f>Sheet1!$B$2:$B$5</c:f>
              <c:numCache>
                <c:formatCode>0%</c:formatCode>
                <c:ptCount val="4"/>
                <c:pt idx="0">
                  <c:v>0.77</c:v>
                </c:pt>
                <c:pt idx="1">
                  <c:v>0.1</c:v>
                </c:pt>
                <c:pt idx="2">
                  <c:v>0.06</c:v>
                </c:pt>
                <c:pt idx="3">
                  <c:v>7.0000000000000007E-2</c:v>
                </c:pt>
              </c:numCache>
            </c:numRef>
          </c:val>
          <c:extLst>
            <c:ext xmlns:c16="http://schemas.microsoft.com/office/drawing/2014/chart" uri="{C3380CC4-5D6E-409C-BE32-E72D297353CC}">
              <c16:uniqueId val="{00000000-E635-4214-8765-A6B8056BD898}"/>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929892484369692"/>
          <c:y val="4.0534310102850371E-2"/>
          <c:w val="0.42375208780720602"/>
          <c:h val="0.91893137979429929"/>
        </c:manualLayout>
      </c:layout>
      <c:barChart>
        <c:barDir val="bar"/>
        <c:grouping val="clustered"/>
        <c:varyColors val="0"/>
        <c:ser>
          <c:idx val="0"/>
          <c:order val="0"/>
          <c:tx>
            <c:strRef>
              <c:f>Sheet1!$B$1</c:f>
              <c:strCache>
                <c:ptCount val="1"/>
                <c:pt idx="0">
                  <c:v>Series 1</c:v>
                </c:pt>
              </c:strCache>
            </c:strRef>
          </c:tx>
          <c:spPr>
            <a:solidFill>
              <a:srgbClr val="002060"/>
            </a:solidFill>
            <a:ln>
              <a:noFill/>
            </a:ln>
            <a:effectLst/>
          </c:spPr>
          <c:invertIfNegative val="0"/>
          <c:dPt>
            <c:idx val="1"/>
            <c:invertIfNegative val="0"/>
            <c:bubble3D val="0"/>
            <c:spPr>
              <a:solidFill>
                <a:srgbClr val="0070C0"/>
              </a:solidFill>
              <a:ln>
                <a:noFill/>
              </a:ln>
              <a:effectLst/>
            </c:spPr>
            <c:extLst>
              <c:ext xmlns:c16="http://schemas.microsoft.com/office/drawing/2014/chart" uri="{C3380CC4-5D6E-409C-BE32-E72D297353CC}">
                <c16:uniqueId val="{00000000-054B-4FB7-9E4C-5AFCACBBD0B1}"/>
              </c:ext>
            </c:extLst>
          </c:dPt>
          <c:dPt>
            <c:idx val="2"/>
            <c:invertIfNegative val="0"/>
            <c:bubble3D val="0"/>
            <c:spPr>
              <a:solidFill>
                <a:srgbClr val="0070C0"/>
              </a:solidFill>
              <a:ln>
                <a:noFill/>
              </a:ln>
              <a:effectLst/>
            </c:spPr>
            <c:extLst>
              <c:ext xmlns:c16="http://schemas.microsoft.com/office/drawing/2014/chart" uri="{C3380CC4-5D6E-409C-BE32-E72D297353CC}">
                <c16:uniqueId val="{00000001-054B-4FB7-9E4C-5AFCACBBD0B1}"/>
              </c:ext>
            </c:extLst>
          </c:dPt>
          <c:dPt>
            <c:idx val="3"/>
            <c:invertIfNegative val="0"/>
            <c:bubble3D val="0"/>
            <c:spPr>
              <a:solidFill>
                <a:srgbClr val="0070C0"/>
              </a:solidFill>
              <a:ln>
                <a:noFill/>
              </a:ln>
              <a:effectLst/>
            </c:spPr>
            <c:extLst>
              <c:ext xmlns:c16="http://schemas.microsoft.com/office/drawing/2014/chart" uri="{C3380CC4-5D6E-409C-BE32-E72D297353CC}">
                <c16:uniqueId val="{00000002-054B-4FB7-9E4C-5AFCACBBD0B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c:v>
                </c:pt>
                <c:pt idx="1">
                  <c:v>Single family</c:v>
                </c:pt>
                <c:pt idx="2">
                  <c:v>Other low-density</c:v>
                </c:pt>
                <c:pt idx="3">
                  <c:v>Multi-residential (&gt;=7 units)</c:v>
                </c:pt>
              </c:strCache>
            </c:strRef>
          </c:cat>
          <c:val>
            <c:numRef>
              <c:f>Sheet1!$B$2:$B$5</c:f>
              <c:numCache>
                <c:formatCode>0%</c:formatCode>
                <c:ptCount val="4"/>
                <c:pt idx="0">
                  <c:v>0.94</c:v>
                </c:pt>
                <c:pt idx="1">
                  <c:v>0.97</c:v>
                </c:pt>
                <c:pt idx="2">
                  <c:v>0.89</c:v>
                </c:pt>
                <c:pt idx="3">
                  <c:v>0.72</c:v>
                </c:pt>
              </c:numCache>
            </c:numRef>
          </c:val>
          <c:extLst>
            <c:ext xmlns:c16="http://schemas.microsoft.com/office/drawing/2014/chart" uri="{C3380CC4-5D6E-409C-BE32-E72D297353CC}">
              <c16:uniqueId val="{00000000-208C-4FA9-AD53-D8C5C86B1C87}"/>
            </c:ext>
          </c:extLst>
        </c:ser>
        <c:dLbls>
          <c:showLegendKey val="0"/>
          <c:showVal val="0"/>
          <c:showCatName val="0"/>
          <c:showSerName val="0"/>
          <c:showPercent val="0"/>
          <c:showBubbleSize val="0"/>
        </c:dLbls>
        <c:gapWidth val="182"/>
        <c:axId val="707395103"/>
        <c:axId val="707385535"/>
      </c:barChart>
      <c:catAx>
        <c:axId val="70739510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707385535"/>
        <c:crosses val="autoZero"/>
        <c:auto val="1"/>
        <c:lblAlgn val="ctr"/>
        <c:lblOffset val="100"/>
        <c:noMultiLvlLbl val="0"/>
      </c:catAx>
      <c:valAx>
        <c:axId val="707385535"/>
        <c:scaling>
          <c:orientation val="minMax"/>
          <c:max val="1"/>
        </c:scaling>
        <c:delete val="1"/>
        <c:axPos val="t"/>
        <c:numFmt formatCode="0%" sourceLinked="1"/>
        <c:majorTickMark val="none"/>
        <c:minorTickMark val="none"/>
        <c:tickLblPos val="nextTo"/>
        <c:crossAx val="70739510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Not important</c:v>
                </c:pt>
              </c:strCache>
            </c:strRef>
          </c:tx>
          <c:spPr>
            <a:solidFill>
              <a:srgbClr val="C00000"/>
            </a:solidFill>
            <a:ln>
              <a:noFill/>
            </a:ln>
            <a:effectLst/>
          </c:spPr>
          <c:invertIfNegative val="0"/>
          <c:cat>
            <c:strRef>
              <c:f>Sheet1!$A$2:$A$13</c:f>
              <c:strCache>
                <c:ptCount val="12"/>
                <c:pt idx="0">
                  <c:v>Controlling litter/illegal dumping</c:v>
                </c:pt>
                <c:pt idx="1">
                  <c:v>Separation of waste into recyclables/organics</c:v>
                </c:pt>
                <c:pt idx="2">
                  <c:v>Fair and consistent service levels</c:v>
                </c:pt>
                <c:pt idx="3">
                  <c:v>Safety of collection/sorting staff</c:v>
                </c:pt>
                <c:pt idx="4">
                  <c:v>Seeking cost-effective services</c:v>
                </c:pt>
                <c:pt idx="5">
                  <c:v>Clear rules about setting out waste</c:v>
                </c:pt>
                <c:pt idx="6">
                  <c:v>Fees for extra services</c:v>
                </c:pt>
                <c:pt idx="7">
                  <c:v>Three-stream sorting bins at events</c:v>
                </c:pt>
                <c:pt idx="8">
                  <c:v>Multi-residential properties designed to sort their waste</c:v>
                </c:pt>
                <c:pt idx="9">
                  <c:v>Safe and sanitary transportation</c:v>
                </c:pt>
                <c:pt idx="10">
                  <c:v>Encouraging waste diversion</c:v>
                </c:pt>
                <c:pt idx="11">
                  <c:v>Writing the by-law clearly so rules can be enforced</c:v>
                </c:pt>
              </c:strCache>
            </c:strRef>
          </c:cat>
          <c:val>
            <c:numRef>
              <c:f>Sheet1!$B$2:$B$13</c:f>
              <c:numCache>
                <c:formatCode>0%</c:formatCode>
                <c:ptCount val="12"/>
                <c:pt idx="0">
                  <c:v>0.02</c:v>
                </c:pt>
                <c:pt idx="1">
                  <c:v>0.04</c:v>
                </c:pt>
                <c:pt idx="2">
                  <c:v>0.02</c:v>
                </c:pt>
                <c:pt idx="3">
                  <c:v>0.02</c:v>
                </c:pt>
                <c:pt idx="4">
                  <c:v>0.05</c:v>
                </c:pt>
                <c:pt idx="5">
                  <c:v>0.03</c:v>
                </c:pt>
                <c:pt idx="6">
                  <c:v>0.32</c:v>
                </c:pt>
                <c:pt idx="7">
                  <c:v>0.08</c:v>
                </c:pt>
                <c:pt idx="8">
                  <c:v>0.04</c:v>
                </c:pt>
                <c:pt idx="9">
                  <c:v>0.01</c:v>
                </c:pt>
                <c:pt idx="10">
                  <c:v>0.04</c:v>
                </c:pt>
                <c:pt idx="11">
                  <c:v>0.03</c:v>
                </c:pt>
              </c:numCache>
            </c:numRef>
          </c:val>
          <c:extLst>
            <c:ext xmlns:c16="http://schemas.microsoft.com/office/drawing/2014/chart" uri="{C3380CC4-5D6E-409C-BE32-E72D297353CC}">
              <c16:uniqueId val="{00000000-2D50-4F3D-BEE2-F77C2F5031C4}"/>
            </c:ext>
          </c:extLst>
        </c:ser>
        <c:ser>
          <c:idx val="1"/>
          <c:order val="1"/>
          <c:tx>
            <c:strRef>
              <c:f>Sheet1!$C$1</c:f>
              <c:strCache>
                <c:ptCount val="1"/>
                <c:pt idx="0">
                  <c:v>Somewhat important</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Controlling litter/illegal dumping</c:v>
                </c:pt>
                <c:pt idx="1">
                  <c:v>Separation of waste into recyclables/organics</c:v>
                </c:pt>
                <c:pt idx="2">
                  <c:v>Fair and consistent service levels</c:v>
                </c:pt>
                <c:pt idx="3">
                  <c:v>Safety of collection/sorting staff</c:v>
                </c:pt>
                <c:pt idx="4">
                  <c:v>Seeking cost-effective services</c:v>
                </c:pt>
                <c:pt idx="5">
                  <c:v>Clear rules about setting out waste</c:v>
                </c:pt>
                <c:pt idx="6">
                  <c:v>Fees for extra services</c:v>
                </c:pt>
                <c:pt idx="7">
                  <c:v>Three-stream sorting bins at events</c:v>
                </c:pt>
                <c:pt idx="8">
                  <c:v>Multi-residential properties designed to sort their waste</c:v>
                </c:pt>
                <c:pt idx="9">
                  <c:v>Safe and sanitary transportation</c:v>
                </c:pt>
                <c:pt idx="10">
                  <c:v>Encouraging waste diversion</c:v>
                </c:pt>
                <c:pt idx="11">
                  <c:v>Writing the by-law clearly so rules can be enforced</c:v>
                </c:pt>
              </c:strCache>
            </c:strRef>
          </c:cat>
          <c:val>
            <c:numRef>
              <c:f>Sheet1!$C$2:$C$13</c:f>
              <c:numCache>
                <c:formatCode>0%</c:formatCode>
                <c:ptCount val="12"/>
                <c:pt idx="0">
                  <c:v>0.15</c:v>
                </c:pt>
                <c:pt idx="1">
                  <c:v>0.16</c:v>
                </c:pt>
                <c:pt idx="2">
                  <c:v>0.2</c:v>
                </c:pt>
                <c:pt idx="3">
                  <c:v>0.16</c:v>
                </c:pt>
                <c:pt idx="4">
                  <c:v>0.22</c:v>
                </c:pt>
                <c:pt idx="5">
                  <c:v>0.22</c:v>
                </c:pt>
                <c:pt idx="6">
                  <c:v>0.38</c:v>
                </c:pt>
                <c:pt idx="7">
                  <c:v>0.22</c:v>
                </c:pt>
                <c:pt idx="8">
                  <c:v>0.17</c:v>
                </c:pt>
                <c:pt idx="9">
                  <c:v>0.15</c:v>
                </c:pt>
                <c:pt idx="10">
                  <c:v>0.14000000000000001</c:v>
                </c:pt>
                <c:pt idx="11">
                  <c:v>0.16</c:v>
                </c:pt>
              </c:numCache>
            </c:numRef>
          </c:val>
          <c:extLst>
            <c:ext xmlns:c16="http://schemas.microsoft.com/office/drawing/2014/chart" uri="{C3380CC4-5D6E-409C-BE32-E72D297353CC}">
              <c16:uniqueId val="{00000001-2D50-4F3D-BEE2-F77C2F5031C4}"/>
            </c:ext>
          </c:extLst>
        </c:ser>
        <c:ser>
          <c:idx val="2"/>
          <c:order val="2"/>
          <c:tx>
            <c:strRef>
              <c:f>Sheet1!$D$1</c:f>
              <c:strCache>
                <c:ptCount val="1"/>
                <c:pt idx="0">
                  <c:v>Very important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Controlling litter/illegal dumping</c:v>
                </c:pt>
                <c:pt idx="1">
                  <c:v>Separation of waste into recyclables/organics</c:v>
                </c:pt>
                <c:pt idx="2">
                  <c:v>Fair and consistent service levels</c:v>
                </c:pt>
                <c:pt idx="3">
                  <c:v>Safety of collection/sorting staff</c:v>
                </c:pt>
                <c:pt idx="4">
                  <c:v>Seeking cost-effective services</c:v>
                </c:pt>
                <c:pt idx="5">
                  <c:v>Clear rules about setting out waste</c:v>
                </c:pt>
                <c:pt idx="6">
                  <c:v>Fees for extra services</c:v>
                </c:pt>
                <c:pt idx="7">
                  <c:v>Three-stream sorting bins at events</c:v>
                </c:pt>
                <c:pt idx="8">
                  <c:v>Multi-residential properties designed to sort their waste</c:v>
                </c:pt>
                <c:pt idx="9">
                  <c:v>Safe and sanitary transportation</c:v>
                </c:pt>
                <c:pt idx="10">
                  <c:v>Encouraging waste diversion</c:v>
                </c:pt>
                <c:pt idx="11">
                  <c:v>Writing the by-law clearly so rules can be enforced</c:v>
                </c:pt>
              </c:strCache>
            </c:strRef>
          </c:cat>
          <c:val>
            <c:numRef>
              <c:f>Sheet1!$D$2:$D$13</c:f>
              <c:numCache>
                <c:formatCode>0%</c:formatCode>
                <c:ptCount val="12"/>
                <c:pt idx="0">
                  <c:v>0.83</c:v>
                </c:pt>
                <c:pt idx="1">
                  <c:v>0.8</c:v>
                </c:pt>
                <c:pt idx="2">
                  <c:v>0.78</c:v>
                </c:pt>
                <c:pt idx="3">
                  <c:v>0.82</c:v>
                </c:pt>
                <c:pt idx="4">
                  <c:v>0.73</c:v>
                </c:pt>
                <c:pt idx="5">
                  <c:v>0.75</c:v>
                </c:pt>
                <c:pt idx="6">
                  <c:v>0.3</c:v>
                </c:pt>
                <c:pt idx="7">
                  <c:v>0.7</c:v>
                </c:pt>
                <c:pt idx="8">
                  <c:v>0.79</c:v>
                </c:pt>
                <c:pt idx="9">
                  <c:v>0.84</c:v>
                </c:pt>
                <c:pt idx="10">
                  <c:v>0.82</c:v>
                </c:pt>
                <c:pt idx="11">
                  <c:v>0.81</c:v>
                </c:pt>
              </c:numCache>
            </c:numRef>
          </c:val>
          <c:extLst>
            <c:ext xmlns:c16="http://schemas.microsoft.com/office/drawing/2014/chart" uri="{C3380CC4-5D6E-409C-BE32-E72D297353CC}">
              <c16:uniqueId val="{00000002-2D50-4F3D-BEE2-F77C2F5031C4}"/>
            </c:ext>
          </c:extLst>
        </c:ser>
        <c:dLbls>
          <c:showLegendKey val="0"/>
          <c:showVal val="0"/>
          <c:showCatName val="0"/>
          <c:showSerName val="0"/>
          <c:showPercent val="0"/>
          <c:showBubbleSize val="0"/>
        </c:dLbls>
        <c:gapWidth val="182"/>
        <c:overlap val="100"/>
        <c:axId val="588363663"/>
        <c:axId val="588353263"/>
      </c:barChart>
      <c:catAx>
        <c:axId val="58836366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588353263"/>
        <c:crosses val="autoZero"/>
        <c:auto val="1"/>
        <c:lblAlgn val="ctr"/>
        <c:lblOffset val="100"/>
        <c:noMultiLvlLbl val="0"/>
      </c:catAx>
      <c:valAx>
        <c:axId val="588353263"/>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5883636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1BD37AE-C2F9-4B3A-93B3-7DCE036AF53A}" type="slidenum">
              <a:rPr lang="en-US"/>
              <a:pPr>
                <a:defRPr/>
              </a:pPr>
              <a:t>‹#›</a:t>
            </a:fld>
            <a:endParaRPr lang="en-US"/>
          </a:p>
        </p:txBody>
      </p:sp>
    </p:spTree>
    <p:extLst>
      <p:ext uri="{BB962C8B-B14F-4D97-AF65-F5344CB8AC3E}">
        <p14:creationId xmlns:p14="http://schemas.microsoft.com/office/powerpoint/2010/main" val="3592971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F1BD37AE-C2F9-4B3A-93B3-7DCE036AF53A}" type="slidenum">
              <a:rPr lang="en-US" smtClean="0"/>
              <a:pPr>
                <a:defRPr/>
              </a:pPr>
              <a:t>1</a:t>
            </a:fld>
            <a:endParaRPr lang="en-US"/>
          </a:p>
        </p:txBody>
      </p:sp>
    </p:spTree>
    <p:extLst>
      <p:ext uri="{BB962C8B-B14F-4D97-AF65-F5344CB8AC3E}">
        <p14:creationId xmlns:p14="http://schemas.microsoft.com/office/powerpoint/2010/main" val="3356024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12/20/2018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FCB603E-94DE-4292-98A5-580790DFE8D0}"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12/20/2018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E4C30B8-753D-474A-9117-9F68474B03A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12/20/2018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17D8DE8-6702-43C1-BEF4-1ECE3A60D952}" type="slidenum">
              <a:rPr lang="en-US" smtClean="0"/>
              <a:pPr>
                <a:defRPr/>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latin typeface="Calibri" panose="020F0502020204030204" pitchFamily="34" charset="0"/>
                <a:cs typeface="Calibri" panose="020F050202020403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latin typeface="Calibri" panose="020F0502020204030204" pitchFamily="34" charset="0"/>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solidFill>
                  <a:srgbClr val="073E87"/>
                </a:solidFill>
              </a:rPr>
              <a:pPr/>
              <a:t>12/20/2018</a:t>
            </a:fld>
            <a:endParaRPr lang="en-US">
              <a:solidFill>
                <a:srgbClr val="073E87"/>
              </a:solidFill>
            </a:endParaRPr>
          </a:p>
        </p:txBody>
      </p:sp>
      <p:sp>
        <p:nvSpPr>
          <p:cNvPr id="5" name="Footer Placeholder 4"/>
          <p:cNvSpPr>
            <a:spLocks noGrp="1"/>
          </p:cNvSpPr>
          <p:nvPr>
            <p:ph type="ftr" sz="quarter" idx="11"/>
          </p:nvPr>
        </p:nvSpPr>
        <p:spPr/>
        <p:txBody>
          <a:bodyPr/>
          <a:lstStyle/>
          <a:p>
            <a:pPr>
              <a:defRPr/>
            </a:pPr>
            <a:endParaRPr lang="en-US">
              <a:solidFill>
                <a:srgbClr val="073E87"/>
              </a:solidFill>
            </a:endParaRPr>
          </a:p>
        </p:txBody>
      </p:sp>
      <p:sp>
        <p:nvSpPr>
          <p:cNvPr id="6" name="Slide Number Placeholder 5"/>
          <p:cNvSpPr>
            <a:spLocks noGrp="1"/>
          </p:cNvSpPr>
          <p:nvPr>
            <p:ph type="sldNum" sz="quarter" idx="12"/>
          </p:nvPr>
        </p:nvSpPr>
        <p:spPr/>
        <p:txBody>
          <a:bodyPr/>
          <a:lstStyle/>
          <a:p>
            <a:pPr>
              <a:defRPr/>
            </a:pPr>
            <a:fld id="{2FCB603E-94DE-4292-98A5-580790DFE8D0}" type="slidenum">
              <a:rPr lang="en-US" smtClean="0">
                <a:solidFill>
                  <a:srgbClr val="073E87"/>
                </a:solidFill>
              </a:rPr>
              <a:pPr>
                <a:defRPr/>
              </a:pPr>
              <a:t>‹#›</a:t>
            </a:fld>
            <a:endParaRPr lang="en-US">
              <a:solidFill>
                <a:srgbClr val="073E87"/>
              </a:solidFill>
            </a:endParaRPr>
          </a:p>
        </p:txBody>
      </p:sp>
    </p:spTree>
    <p:extLst>
      <p:ext uri="{BB962C8B-B14F-4D97-AF65-F5344CB8AC3E}">
        <p14:creationId xmlns:p14="http://schemas.microsoft.com/office/powerpoint/2010/main" val="3334005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pPr>
              <a:defRPr/>
            </a:pPr>
            <a:endParaRPr lang="en-US">
              <a:solidFill>
                <a:srgbClr val="073E87"/>
              </a:solidFill>
            </a:endParaRPr>
          </a:p>
        </p:txBody>
      </p:sp>
      <p:sp>
        <p:nvSpPr>
          <p:cNvPr id="6" name="Slide Number Placeholder 5"/>
          <p:cNvSpPr>
            <a:spLocks noGrp="1"/>
          </p:cNvSpPr>
          <p:nvPr>
            <p:ph type="sldNum" sz="quarter" idx="12"/>
          </p:nvPr>
        </p:nvSpPr>
        <p:spPr>
          <a:xfrm>
            <a:off x="7524974" y="6250164"/>
            <a:ext cx="1161826" cy="365125"/>
          </a:xfrm>
        </p:spPr>
        <p:txBody>
          <a:bodyPr/>
          <a:lstStyle/>
          <a:p>
            <a:pPr>
              <a:defRPr/>
            </a:pPr>
            <a:fld id="{9C0565EF-7959-45C7-A0A1-8DAC4F801894}" type="slidenum">
              <a:rPr lang="en-US" smtClean="0">
                <a:solidFill>
                  <a:srgbClr val="073E87"/>
                </a:solidFill>
              </a:rPr>
              <a:pPr>
                <a:defRPr/>
              </a:pPr>
              <a:t>‹#›</a:t>
            </a:fld>
            <a:endParaRPr lang="en-US">
              <a:solidFill>
                <a:srgbClr val="073E87"/>
              </a:solidFill>
            </a:endParaRPr>
          </a:p>
        </p:txBody>
      </p:sp>
      <p:sp>
        <p:nvSpPr>
          <p:cNvPr id="7" name="Title 6"/>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590477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atin typeface="Calibri" panose="020F0502020204030204" pitchFamily="34" charset="0"/>
                <a:cs typeface="Calibri" panose="020F050202020403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pPr>
              <a:defRPr/>
            </a:pPr>
            <a:endParaRPr lang="en-US">
              <a:solidFill>
                <a:srgbClr val="073E87"/>
              </a:solidFill>
            </a:endParaRPr>
          </a:p>
        </p:txBody>
      </p:sp>
      <p:sp>
        <p:nvSpPr>
          <p:cNvPr id="6" name="Slide Number Placeholder 5"/>
          <p:cNvSpPr>
            <a:spLocks noGrp="1"/>
          </p:cNvSpPr>
          <p:nvPr>
            <p:ph type="sldNum" sz="quarter" idx="12"/>
          </p:nvPr>
        </p:nvSpPr>
        <p:spPr>
          <a:xfrm>
            <a:off x="7715795" y="6250163"/>
            <a:ext cx="1161826" cy="365125"/>
          </a:xfrm>
        </p:spPr>
        <p:txBody>
          <a:bodyPr/>
          <a:lstStyle/>
          <a:p>
            <a:pPr>
              <a:defRPr/>
            </a:pPr>
            <a:fld id="{80C24CF2-A548-4323-876A-FCA716A9D951}" type="slidenum">
              <a:rPr lang="en-US" smtClean="0">
                <a:solidFill>
                  <a:srgbClr val="073E87"/>
                </a:solidFill>
              </a:rPr>
              <a:pPr>
                <a:defRPr/>
              </a:pPr>
              <a:t>‹#›</a:t>
            </a:fld>
            <a:endParaRPr lang="en-US">
              <a:solidFill>
                <a:srgbClr val="073E87"/>
              </a:solidFill>
            </a:endParaRPr>
          </a:p>
        </p:txBody>
      </p:sp>
    </p:spTree>
    <p:extLst>
      <p:ext uri="{BB962C8B-B14F-4D97-AF65-F5344CB8AC3E}">
        <p14:creationId xmlns:p14="http://schemas.microsoft.com/office/powerpoint/2010/main" val="40244488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dirty="0" smtClean="0"/>
              <a:t>Click to edit Master title style</a:t>
            </a:r>
            <a:endParaRPr lang="en-US" dirty="0"/>
          </a:p>
        </p:txBody>
      </p:sp>
      <p:sp>
        <p:nvSpPr>
          <p:cNvPr id="6" name="Footer Placeholder 5"/>
          <p:cNvSpPr>
            <a:spLocks noGrp="1"/>
          </p:cNvSpPr>
          <p:nvPr>
            <p:ph type="ftr" sz="quarter" idx="11"/>
          </p:nvPr>
        </p:nvSpPr>
        <p:spPr/>
        <p:txBody>
          <a:bodyPr/>
          <a:lstStyle/>
          <a:p>
            <a:pPr>
              <a:defRPr/>
            </a:pPr>
            <a:endParaRPr lang="en-US" dirty="0">
              <a:solidFill>
                <a:srgbClr val="073E87"/>
              </a:solidFill>
            </a:endParaRPr>
          </a:p>
        </p:txBody>
      </p:sp>
      <p:sp>
        <p:nvSpPr>
          <p:cNvPr id="7" name="Slide Number Placeholder 6"/>
          <p:cNvSpPr>
            <a:spLocks noGrp="1"/>
          </p:cNvSpPr>
          <p:nvPr>
            <p:ph type="sldNum" sz="quarter" idx="12"/>
          </p:nvPr>
        </p:nvSpPr>
        <p:spPr>
          <a:xfrm>
            <a:off x="7696200" y="6250163"/>
            <a:ext cx="1161826" cy="365125"/>
          </a:xfrm>
        </p:spPr>
        <p:txBody>
          <a:bodyPr/>
          <a:lstStyle/>
          <a:p>
            <a:pPr>
              <a:defRPr/>
            </a:pPr>
            <a:fld id="{F076521E-AE3A-4A26-A5E4-54A577C547E3}" type="slidenum">
              <a:rPr lang="en-US" smtClean="0">
                <a:solidFill>
                  <a:srgbClr val="073E87"/>
                </a:solidFill>
              </a:rPr>
              <a:pPr>
                <a:defRPr/>
              </a:pPr>
              <a:t>‹#›</a:t>
            </a:fld>
            <a:endParaRPr lang="en-US">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p:nvPr>
        </p:nvSpPr>
        <p:spPr>
          <a:xfrm>
            <a:off x="4645152" y="2679192"/>
            <a:ext cx="3822192" cy="3447288"/>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848267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pPr>
              <a:defRPr/>
            </a:pPr>
            <a:endParaRPr lang="en-US">
              <a:solidFill>
                <a:srgbClr val="073E87"/>
              </a:solidFill>
            </a:endParaRPr>
          </a:p>
        </p:txBody>
      </p:sp>
      <p:sp>
        <p:nvSpPr>
          <p:cNvPr id="9" name="Slide Number Placeholder 8"/>
          <p:cNvSpPr>
            <a:spLocks noGrp="1"/>
          </p:cNvSpPr>
          <p:nvPr>
            <p:ph type="sldNum" sz="quarter" idx="12"/>
          </p:nvPr>
        </p:nvSpPr>
        <p:spPr>
          <a:xfrm>
            <a:off x="7524974" y="6250163"/>
            <a:ext cx="1161826" cy="365125"/>
          </a:xfrm>
        </p:spPr>
        <p:txBody>
          <a:bodyPr/>
          <a:lstStyle/>
          <a:p>
            <a:pPr>
              <a:defRPr/>
            </a:pPr>
            <a:fld id="{D47E63D7-1DD1-4D8D-8747-29B13E9EF03D}" type="slidenum">
              <a:rPr lang="en-US" smtClean="0">
                <a:solidFill>
                  <a:srgbClr val="073E87"/>
                </a:solidFill>
              </a:rPr>
              <a:pPr>
                <a:defRPr/>
              </a:pPr>
              <a:t>‹#›</a:t>
            </a:fld>
            <a:endParaRPr lang="en-US">
              <a:solidFill>
                <a:srgbClr val="073E87"/>
              </a:solidFill>
            </a:endParaRPr>
          </a:p>
        </p:txBody>
      </p:sp>
    </p:spTree>
    <p:extLst>
      <p:ext uri="{BB962C8B-B14F-4D97-AF65-F5344CB8AC3E}">
        <p14:creationId xmlns:p14="http://schemas.microsoft.com/office/powerpoint/2010/main" val="394296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endParaRPr lang="en-US">
              <a:solidFill>
                <a:srgbClr val="073E87"/>
              </a:solidFill>
            </a:endParaRPr>
          </a:p>
        </p:txBody>
      </p:sp>
      <p:sp>
        <p:nvSpPr>
          <p:cNvPr id="5" name="Slide Number Placeholder 4"/>
          <p:cNvSpPr>
            <a:spLocks noGrp="1"/>
          </p:cNvSpPr>
          <p:nvPr>
            <p:ph type="sldNum" sz="quarter" idx="12"/>
          </p:nvPr>
        </p:nvSpPr>
        <p:spPr>
          <a:xfrm>
            <a:off x="7524974" y="6250163"/>
            <a:ext cx="1161826" cy="365125"/>
          </a:xfrm>
        </p:spPr>
        <p:txBody>
          <a:bodyPr/>
          <a:lstStyle/>
          <a:p>
            <a:pPr>
              <a:defRPr/>
            </a:pPr>
            <a:fld id="{E8DE22E2-897B-4EB9-8F42-33DF2F6444F6}" type="slidenum">
              <a:rPr lang="en-US" smtClean="0">
                <a:solidFill>
                  <a:srgbClr val="073E87"/>
                </a:solidFill>
              </a:rPr>
              <a:pPr>
                <a:defRPr/>
              </a:pPr>
              <a:t>‹#›</a:t>
            </a:fld>
            <a:endParaRPr lang="en-US">
              <a:solidFill>
                <a:srgbClr val="073E87"/>
              </a:solidFill>
            </a:endParaRPr>
          </a:p>
        </p:txBody>
      </p:sp>
    </p:spTree>
    <p:extLst>
      <p:ext uri="{BB962C8B-B14F-4D97-AF65-F5344CB8AC3E}">
        <p14:creationId xmlns:p14="http://schemas.microsoft.com/office/powerpoint/2010/main" val="23930879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3" name="Footer Placeholder 2"/>
          <p:cNvSpPr>
            <a:spLocks noGrp="1"/>
          </p:cNvSpPr>
          <p:nvPr>
            <p:ph type="ftr" sz="quarter" idx="11"/>
          </p:nvPr>
        </p:nvSpPr>
        <p:spPr/>
        <p:txBody>
          <a:bodyPr/>
          <a:lstStyle/>
          <a:p>
            <a:pPr>
              <a:defRPr/>
            </a:pPr>
            <a:endParaRPr lang="en-US">
              <a:solidFill>
                <a:srgbClr val="073E87"/>
              </a:solidFill>
            </a:endParaRPr>
          </a:p>
        </p:txBody>
      </p:sp>
      <p:sp>
        <p:nvSpPr>
          <p:cNvPr id="4" name="Slide Number Placeholder 3"/>
          <p:cNvSpPr>
            <a:spLocks noGrp="1"/>
          </p:cNvSpPr>
          <p:nvPr>
            <p:ph type="sldNum" sz="quarter" idx="12"/>
          </p:nvPr>
        </p:nvSpPr>
        <p:spPr>
          <a:xfrm>
            <a:off x="7773215" y="6250164"/>
            <a:ext cx="1161826" cy="365125"/>
          </a:xfrm>
        </p:spPr>
        <p:txBody>
          <a:bodyPr/>
          <a:lstStyle/>
          <a:p>
            <a:pPr>
              <a:defRPr/>
            </a:pPr>
            <a:fld id="{9238B36C-EEE0-4982-982B-51F4950FD777}" type="slidenum">
              <a:rPr lang="en-US" smtClean="0">
                <a:solidFill>
                  <a:srgbClr val="073E87"/>
                </a:solidFill>
              </a:rPr>
              <a:pPr>
                <a:defRPr/>
              </a:pPr>
              <a:t>‹#›</a:t>
            </a:fld>
            <a:endParaRPr lang="en-US">
              <a:solidFill>
                <a:srgbClr val="073E87"/>
              </a:solidFill>
            </a:endParaRPr>
          </a:p>
        </p:txBody>
      </p:sp>
    </p:spTree>
    <p:extLst>
      <p:ext uri="{BB962C8B-B14F-4D97-AF65-F5344CB8AC3E}">
        <p14:creationId xmlns:p14="http://schemas.microsoft.com/office/powerpoint/2010/main" val="7108774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p:txBody>
          <a:bodyPr/>
          <a:lstStyle/>
          <a:p>
            <a:pPr>
              <a:defRPr/>
            </a:pPr>
            <a:endParaRPr lang="en-US">
              <a:solidFill>
                <a:srgbClr val="073E87"/>
              </a:solidFill>
            </a:endParaRPr>
          </a:p>
        </p:txBody>
      </p:sp>
      <p:sp>
        <p:nvSpPr>
          <p:cNvPr id="7" name="Slide Number Placeholder 6"/>
          <p:cNvSpPr>
            <a:spLocks noGrp="1"/>
          </p:cNvSpPr>
          <p:nvPr>
            <p:ph type="sldNum" sz="quarter" idx="12"/>
          </p:nvPr>
        </p:nvSpPr>
        <p:spPr>
          <a:xfrm>
            <a:off x="7773215" y="6262946"/>
            <a:ext cx="1161826" cy="365125"/>
          </a:xfrm>
        </p:spPr>
        <p:txBody>
          <a:bodyPr/>
          <a:lstStyle/>
          <a:p>
            <a:pPr>
              <a:defRPr/>
            </a:pPr>
            <a:fld id="{F6B12D4B-6417-4735-81B4-4049252B23BF}" type="slidenum">
              <a:rPr lang="en-US" smtClean="0">
                <a:solidFill>
                  <a:srgbClr val="073E87"/>
                </a:solidFill>
              </a:rPr>
              <a:pPr>
                <a:defRPr/>
              </a:pPr>
              <a:t>‹#›</a:t>
            </a:fld>
            <a:endParaRPr lang="en-US">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14726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12/20/2018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C0565EF-7959-45C7-A0A1-8DAC4F801894}" type="slidenum">
              <a:rPr lang="en-US" smtClean="0"/>
              <a:pPr>
                <a:defRPr/>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pPr>
              <a:defRPr/>
            </a:pPr>
            <a:endParaRPr lang="en-US">
              <a:solidFill>
                <a:srgbClr val="073E87"/>
              </a:solidFill>
            </a:endParaRPr>
          </a:p>
        </p:txBody>
      </p:sp>
      <p:sp>
        <p:nvSpPr>
          <p:cNvPr id="7" name="Slide Number Placeholder 6"/>
          <p:cNvSpPr>
            <a:spLocks noGrp="1"/>
          </p:cNvSpPr>
          <p:nvPr>
            <p:ph type="sldNum" sz="quarter" idx="12"/>
          </p:nvPr>
        </p:nvSpPr>
        <p:spPr>
          <a:xfrm>
            <a:off x="7762718" y="6234236"/>
            <a:ext cx="1161826" cy="365125"/>
          </a:xfrm>
        </p:spPr>
        <p:txBody>
          <a:bodyPr/>
          <a:lstStyle/>
          <a:p>
            <a:pPr>
              <a:defRPr/>
            </a:pPr>
            <a:fld id="{2CFF5DCA-E253-4790-B1FA-5417D28EDACB}" type="slidenum">
              <a:rPr lang="en-US" smtClean="0">
                <a:solidFill>
                  <a:srgbClr val="073E87"/>
                </a:solidFill>
              </a:rPr>
              <a:pPr>
                <a:defRPr/>
              </a:pPr>
              <a:t>‹#›</a:t>
            </a:fld>
            <a:endParaRPr lang="en-US">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3243971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solidFill>
                  <a:srgbClr val="073E87"/>
                </a:solidFill>
              </a:rPr>
              <a:pPr/>
              <a:t>12/20/2018</a:t>
            </a:fld>
            <a:endParaRPr lang="en-US">
              <a:solidFill>
                <a:srgbClr val="073E87"/>
              </a:solidFill>
            </a:endParaRPr>
          </a:p>
        </p:txBody>
      </p:sp>
      <p:sp>
        <p:nvSpPr>
          <p:cNvPr id="5" name="Footer Placeholder 4"/>
          <p:cNvSpPr>
            <a:spLocks noGrp="1"/>
          </p:cNvSpPr>
          <p:nvPr>
            <p:ph type="ftr" sz="quarter" idx="11"/>
          </p:nvPr>
        </p:nvSpPr>
        <p:spPr/>
        <p:txBody>
          <a:bodyPr/>
          <a:lstStyle/>
          <a:p>
            <a:pPr>
              <a:defRPr/>
            </a:pPr>
            <a:endParaRPr lang="en-US">
              <a:solidFill>
                <a:srgbClr val="073E87"/>
              </a:solidFill>
            </a:endParaRPr>
          </a:p>
        </p:txBody>
      </p:sp>
      <p:sp>
        <p:nvSpPr>
          <p:cNvPr id="6" name="Slide Number Placeholder 5"/>
          <p:cNvSpPr>
            <a:spLocks noGrp="1"/>
          </p:cNvSpPr>
          <p:nvPr>
            <p:ph type="sldNum" sz="quarter" idx="12"/>
          </p:nvPr>
        </p:nvSpPr>
        <p:spPr/>
        <p:txBody>
          <a:bodyPr/>
          <a:lstStyle/>
          <a:p>
            <a:pPr>
              <a:defRPr/>
            </a:pPr>
            <a:fld id="{7E4C30B8-753D-474A-9117-9F68474B03A8}" type="slidenum">
              <a:rPr lang="en-US" smtClean="0">
                <a:solidFill>
                  <a:srgbClr val="073E87"/>
                </a:solidFill>
              </a:rPr>
              <a:pPr>
                <a:defRPr/>
              </a:pPr>
              <a:t>‹#›</a:t>
            </a:fld>
            <a:endParaRPr lang="en-US">
              <a:solidFill>
                <a:srgbClr val="073E87"/>
              </a:solidFill>
            </a:endParaRPr>
          </a:p>
        </p:txBody>
      </p:sp>
    </p:spTree>
    <p:extLst>
      <p:ext uri="{BB962C8B-B14F-4D97-AF65-F5344CB8AC3E}">
        <p14:creationId xmlns:p14="http://schemas.microsoft.com/office/powerpoint/2010/main" val="2037801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2E5C4C28-BD4B-4892-9A2D-6E19BD753A9A}" type="datetime1">
              <a:rPr lang="en-US" smtClean="0">
                <a:solidFill>
                  <a:srgbClr val="073E87"/>
                </a:solidFill>
              </a:rPr>
              <a:pPr/>
              <a:t>12/20/2018</a:t>
            </a:fld>
            <a:endParaRPr lang="en-US">
              <a:solidFill>
                <a:srgbClr val="073E87"/>
              </a:solidFill>
            </a:endParaRPr>
          </a:p>
        </p:txBody>
      </p:sp>
      <p:sp>
        <p:nvSpPr>
          <p:cNvPr id="5" name="Footer Placeholder 4"/>
          <p:cNvSpPr>
            <a:spLocks noGrp="1"/>
          </p:cNvSpPr>
          <p:nvPr>
            <p:ph type="ftr" sz="quarter" idx="11"/>
          </p:nvPr>
        </p:nvSpPr>
        <p:spPr/>
        <p:txBody>
          <a:bodyPr/>
          <a:lstStyle/>
          <a:p>
            <a:pPr>
              <a:defRPr/>
            </a:pPr>
            <a:endParaRPr lang="en-US">
              <a:solidFill>
                <a:srgbClr val="073E87"/>
              </a:solidFill>
            </a:endParaRPr>
          </a:p>
        </p:txBody>
      </p:sp>
      <p:sp>
        <p:nvSpPr>
          <p:cNvPr id="6" name="Slide Number Placeholder 5"/>
          <p:cNvSpPr>
            <a:spLocks noGrp="1"/>
          </p:cNvSpPr>
          <p:nvPr>
            <p:ph type="sldNum" sz="quarter" idx="12"/>
          </p:nvPr>
        </p:nvSpPr>
        <p:spPr/>
        <p:txBody>
          <a:bodyPr/>
          <a:lstStyle/>
          <a:p>
            <a:pPr>
              <a:defRPr/>
            </a:pPr>
            <a:fld id="{C17D8DE8-6702-43C1-BEF4-1ECE3A60D952}" type="slidenum">
              <a:rPr lang="en-US" smtClean="0">
                <a:solidFill>
                  <a:srgbClr val="073E87"/>
                </a:solidFill>
              </a:rPr>
              <a:pPr>
                <a:defRPr/>
              </a:pPr>
              <a:t>‹#›</a:t>
            </a:fld>
            <a:endParaRPr lang="en-US">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73887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12/20/2018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0C24CF2-A548-4323-876A-FCA716A9D951}"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12/20/2018</a:t>
            </a:fld>
            <a:endParaRPr lang="en-US"/>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076521E-AE3A-4A26-A5E4-54A577C547E3}" type="slidenum">
              <a:rPr lang="en-US" smtClean="0"/>
              <a:pPr>
                <a:defRPr/>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12/20/2018</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47E63D7-1DD1-4D8D-8747-29B13E9EF03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12/20/2018</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8DE22E2-897B-4EB9-8F42-33DF2F6444F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12/20/2018</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238B36C-EEE0-4982-982B-51F4950FD77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12/20/2018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6B12D4B-6417-4735-81B4-4049252B23BF}" type="slidenum">
              <a:rPr lang="en-US" smtClean="0"/>
              <a:pPr>
                <a:defRPr/>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12/20/2018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CFF5DCA-E253-4790-B1FA-5417D28EDACB}" type="slidenum">
              <a:rPr lang="en-US" smtClean="0"/>
              <a:pPr>
                <a:defRPr/>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12/20/2018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F33CFD60-3392-47AE-B4F1-23FE5B372E40}" type="slidenum">
              <a:rPr lang="en-US" smtClean="0"/>
              <a:pPr>
                <a:defRPr/>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5" name="Picture 14" descr="Metroline icon 2011.jpg"/>
          <p:cNvPicPr>
            <a:picLocks noChangeAspect="1"/>
          </p:cNvPicPr>
          <p:nvPr userDrawn="1"/>
        </p:nvPicPr>
        <p:blipFill>
          <a:blip r:embed="rId13" cstate="print"/>
          <a:stretch>
            <a:fillRect/>
          </a:stretch>
        </p:blipFill>
        <p:spPr>
          <a:xfrm>
            <a:off x="0" y="6324600"/>
            <a:ext cx="498593" cy="381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solidFill>
                  <a:srgbClr val="073E87"/>
                </a:solidFill>
              </a:rPr>
              <a:pPr/>
              <a:t>12/20/2018</a:t>
            </a:fld>
            <a:endParaRPr lang="en-US">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en-US" dirty="0">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F33CFD60-3392-47AE-B4F1-23FE5B372E40}" type="slidenum">
              <a:rPr lang="en-US" smtClean="0">
                <a:solidFill>
                  <a:srgbClr val="073E87"/>
                </a:solidFill>
              </a:rPr>
              <a:pPr>
                <a:defRPr/>
              </a:pPr>
              <a:t>‹#›</a:t>
            </a:fld>
            <a:endParaRPr lang="en-US" dirty="0">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5" name="Picture 14" descr="Metroline icon 2011.jpg"/>
          <p:cNvPicPr>
            <a:picLocks noChangeAspect="1"/>
          </p:cNvPicPr>
          <p:nvPr/>
        </p:nvPicPr>
        <p:blipFill>
          <a:blip r:embed="rId13" cstate="print"/>
          <a:stretch>
            <a:fillRect/>
          </a:stretch>
        </p:blipFill>
        <p:spPr>
          <a:xfrm>
            <a:off x="0" y="6369341"/>
            <a:ext cx="498593" cy="381000"/>
          </a:xfrm>
          <a:prstGeom prst="rect">
            <a:avLst/>
          </a:prstGeom>
        </p:spPr>
      </p:pic>
    </p:spTree>
    <p:extLst>
      <p:ext uri="{BB962C8B-B14F-4D97-AF65-F5344CB8AC3E}">
        <p14:creationId xmlns:p14="http://schemas.microsoft.com/office/powerpoint/2010/main" val="28534923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9"/>
          <p:cNvSpPr>
            <a:spLocks noGrp="1" noChangeArrowheads="1"/>
          </p:cNvSpPr>
          <p:nvPr>
            <p:ph type="ctrTitle"/>
          </p:nvPr>
        </p:nvSpPr>
        <p:spPr>
          <a:xfrm>
            <a:off x="914399" y="1905000"/>
            <a:ext cx="7772400" cy="1470025"/>
          </a:xfrm>
        </p:spPr>
        <p:txBody>
          <a:bodyPr>
            <a:normAutofit fontScale="90000"/>
          </a:bodyPr>
          <a:lstStyle/>
          <a:p>
            <a:pPr eaLnBrk="1" hangingPunct="1"/>
            <a:r>
              <a:rPr lang="en-US" b="1" dirty="0" smtClean="0">
                <a:solidFill>
                  <a:schemeClr val="bg1"/>
                </a:solidFill>
                <a:latin typeface="Calibri" panose="020F0502020204030204" pitchFamily="34" charset="0"/>
                <a:cs typeface="Calibri" panose="020F0502020204030204" pitchFamily="34" charset="0"/>
              </a:rPr>
              <a:t>Waste Management By-Law</a:t>
            </a:r>
            <a:br>
              <a:rPr lang="en-US" b="1" dirty="0" smtClean="0">
                <a:solidFill>
                  <a:schemeClr val="bg1"/>
                </a:solidFill>
                <a:latin typeface="Calibri" panose="020F0502020204030204" pitchFamily="34" charset="0"/>
                <a:cs typeface="Calibri" panose="020F0502020204030204" pitchFamily="34" charset="0"/>
              </a:rPr>
            </a:br>
            <a:r>
              <a:rPr lang="en-US" sz="2700" b="1" i="1" dirty="0" smtClean="0">
                <a:solidFill>
                  <a:schemeClr val="bg1"/>
                </a:solidFill>
                <a:latin typeface="Calibri" panose="020F0502020204030204" pitchFamily="34" charset="0"/>
                <a:cs typeface="Calibri" panose="020F0502020204030204" pitchFamily="34" charset="0"/>
              </a:rPr>
              <a:t>A quantitative survey with Guelph residents about updates to the Waste Management By-Law</a:t>
            </a:r>
            <a:endParaRPr lang="en-US" sz="3200" dirty="0" smtClean="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5791200"/>
            <a:ext cx="1581807" cy="533400"/>
          </a:xfrm>
          <a:prstGeom prst="rect">
            <a:avLst/>
          </a:prstGeom>
        </p:spPr>
      </p:pic>
      <p:sp>
        <p:nvSpPr>
          <p:cNvPr id="7" name="Rectangle 9"/>
          <p:cNvSpPr txBox="1">
            <a:spLocks noChangeArrowheads="1"/>
          </p:cNvSpPr>
          <p:nvPr/>
        </p:nvSpPr>
        <p:spPr>
          <a:xfrm>
            <a:off x="2286000" y="4224577"/>
            <a:ext cx="7772400" cy="955196"/>
          </a:xfrm>
          <a:prstGeom prst="rect">
            <a:avLst/>
          </a:prstGeom>
        </p:spPr>
        <p:txBody>
          <a:bodyPr vert="horz" lIns="91440" tIns="45720" rIns="91440" bIns="45720" rtlCol="0" anchor="b">
            <a:normAutofit fontScale="975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r>
              <a:rPr lang="en-US" sz="2700" i="1" dirty="0" smtClean="0">
                <a:latin typeface="Calibri" panose="020F0502020204030204" pitchFamily="34" charset="0"/>
                <a:cs typeface="Calibri" panose="020F0502020204030204" pitchFamily="34" charset="0"/>
              </a:rPr>
              <a:t>Metroline Research Group Inc.</a:t>
            </a:r>
          </a:p>
          <a:p>
            <a:pPr fontAlgn="auto">
              <a:spcAft>
                <a:spcPts val="0"/>
              </a:spcAft>
            </a:pPr>
            <a:r>
              <a:rPr lang="en-US" sz="1400" i="1" dirty="0" smtClean="0">
                <a:latin typeface="Calibri" panose="020F0502020204030204" pitchFamily="34" charset="0"/>
                <a:cs typeface="Calibri" panose="020F0502020204030204" pitchFamily="34" charset="0"/>
              </a:rPr>
              <a:t>301-7 Duke Street West, Kitchener, Ontario</a:t>
            </a:r>
          </a:p>
          <a:p>
            <a:pPr fontAlgn="auto">
              <a:spcAft>
                <a:spcPts val="0"/>
              </a:spcAft>
            </a:pPr>
            <a:r>
              <a:rPr lang="en-US" sz="1400" i="1" dirty="0" smtClean="0">
                <a:latin typeface="Calibri" panose="020F0502020204030204" pitchFamily="34" charset="0"/>
                <a:cs typeface="Calibri" panose="020F0502020204030204" pitchFamily="34" charset="0"/>
              </a:rPr>
              <a:t>1000-10 Four Seasons Place, Toronto, Ontario</a:t>
            </a:r>
            <a:endParaRPr lang="en-US" sz="1600" i="1" dirty="0" smtClean="0">
              <a:latin typeface="Calibri" panose="020F0502020204030204" pitchFamily="34" charset="0"/>
              <a:cs typeface="Calibri" panose="020F0502020204030204" pitchFamily="34"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05137" y="304800"/>
            <a:ext cx="3590925" cy="12763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Level of Service</a:t>
            </a:r>
            <a:br>
              <a:rPr lang="en-CA" dirty="0" smtClean="0"/>
            </a:br>
            <a:r>
              <a:rPr lang="en-CA" sz="2200" i="1" dirty="0" smtClean="0"/>
              <a:t>How strongly would you agree or disagree that the carts and current level of services provide adequate storage for waste in your household?</a:t>
            </a:r>
            <a:br>
              <a:rPr lang="en-CA" sz="2200" i="1" dirty="0" smtClean="0"/>
            </a:br>
            <a:r>
              <a:rPr lang="en-CA" sz="2000" i="1" dirty="0"/>
              <a:t>(Full sample, n=407)</a:t>
            </a:r>
            <a:endParaRPr lang="en-CA" sz="2000" dirty="0"/>
          </a:p>
        </p:txBody>
      </p:sp>
      <p:sp>
        <p:nvSpPr>
          <p:cNvPr id="4" name="Slide Number Placeholder 3"/>
          <p:cNvSpPr>
            <a:spLocks noGrp="1"/>
          </p:cNvSpPr>
          <p:nvPr>
            <p:ph type="sldNum" sz="quarter" idx="12"/>
          </p:nvPr>
        </p:nvSpPr>
        <p:spPr/>
        <p:txBody>
          <a:bodyPr/>
          <a:lstStyle/>
          <a:p>
            <a:pPr>
              <a:defRPr/>
            </a:pPr>
            <a:fld id="{9C0565EF-7959-45C7-A0A1-8DAC4F801894}" type="slidenum">
              <a:rPr lang="en-US" smtClean="0"/>
              <a:pPr>
                <a:defRPr/>
              </a:pPr>
              <a:t>10</a:t>
            </a:fld>
            <a:endParaRPr lang="en-US"/>
          </a:p>
        </p:txBody>
      </p:sp>
      <p:sp>
        <p:nvSpPr>
          <p:cNvPr id="5" name="Content Placeholder 4"/>
          <p:cNvSpPr>
            <a:spLocks noGrp="1"/>
          </p:cNvSpPr>
          <p:nvPr>
            <p:ph sz="quarter" idx="13"/>
          </p:nvPr>
        </p:nvSpPr>
        <p:spPr>
          <a:xfrm>
            <a:off x="228601" y="2679192"/>
            <a:ext cx="3276600" cy="3447288"/>
          </a:xfrm>
        </p:spPr>
        <p:txBody>
          <a:bodyPr>
            <a:normAutofit fontScale="92500" lnSpcReduction="20000"/>
          </a:bodyPr>
          <a:lstStyle/>
          <a:p>
            <a:r>
              <a:rPr lang="en-CA" dirty="0" smtClean="0"/>
              <a:t>A large majority (84%) of residents ‘agree’ or ‘strongly agree’ that the carts and current level of service are adequate for their household</a:t>
            </a:r>
          </a:p>
          <a:p>
            <a:r>
              <a:rPr lang="en-CA" dirty="0" smtClean="0"/>
              <a:t>This is higher among single family homes (89%), much lower among other low-density (69%) and multi-residential (58%)</a:t>
            </a:r>
            <a:endParaRPr lang="en-CA" dirty="0"/>
          </a:p>
        </p:txBody>
      </p:sp>
      <p:graphicFrame>
        <p:nvGraphicFramePr>
          <p:cNvPr id="7" name="Content Placeholder 6"/>
          <p:cNvGraphicFramePr>
            <a:graphicFrameLocks noGrp="1"/>
          </p:cNvGraphicFramePr>
          <p:nvPr>
            <p:ph sz="quarter" idx="14"/>
            <p:extLst>
              <p:ext uri="{D42A27DB-BD31-4B8C-83A1-F6EECF244321}">
                <p14:modId xmlns:p14="http://schemas.microsoft.com/office/powerpoint/2010/main" val="2634509638"/>
              </p:ext>
            </p:extLst>
          </p:nvPr>
        </p:nvGraphicFramePr>
        <p:xfrm>
          <a:off x="3657600" y="2679700"/>
          <a:ext cx="5200425" cy="244856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3462120495"/>
                    </a:ext>
                  </a:extLst>
                </a:gridCol>
                <a:gridCol w="762000">
                  <a:extLst>
                    <a:ext uri="{9D8B030D-6E8A-4147-A177-3AD203B41FA5}">
                      <a16:colId xmlns:a16="http://schemas.microsoft.com/office/drawing/2014/main" val="2488375848"/>
                    </a:ext>
                  </a:extLst>
                </a:gridCol>
                <a:gridCol w="609600">
                  <a:extLst>
                    <a:ext uri="{9D8B030D-6E8A-4147-A177-3AD203B41FA5}">
                      <a16:colId xmlns:a16="http://schemas.microsoft.com/office/drawing/2014/main" val="3967442607"/>
                    </a:ext>
                  </a:extLst>
                </a:gridCol>
                <a:gridCol w="838200">
                  <a:extLst>
                    <a:ext uri="{9D8B030D-6E8A-4147-A177-3AD203B41FA5}">
                      <a16:colId xmlns:a16="http://schemas.microsoft.com/office/drawing/2014/main" val="2755576492"/>
                    </a:ext>
                  </a:extLst>
                </a:gridCol>
                <a:gridCol w="857025">
                  <a:extLst>
                    <a:ext uri="{9D8B030D-6E8A-4147-A177-3AD203B41FA5}">
                      <a16:colId xmlns:a16="http://schemas.microsoft.com/office/drawing/2014/main" val="2803673592"/>
                    </a:ext>
                  </a:extLst>
                </a:gridCol>
              </a:tblGrid>
              <a:tr h="370840">
                <a:tc>
                  <a:txBody>
                    <a:bodyPr/>
                    <a:lstStyle/>
                    <a:p>
                      <a:endParaRPr lang="en-CA" sz="1400" dirty="0">
                        <a:latin typeface="Calibri" panose="020F0502020204030204" pitchFamily="34" charset="0"/>
                        <a:cs typeface="Calibri" panose="020F0502020204030204" pitchFamily="34" charset="0"/>
                      </a:endParaRPr>
                    </a:p>
                  </a:txBody>
                  <a:tcPr/>
                </a:tc>
                <a:tc>
                  <a:txBody>
                    <a:bodyPr/>
                    <a:lstStyle/>
                    <a:p>
                      <a:pPr algn="ctr"/>
                      <a:r>
                        <a:rPr lang="en-CA" sz="1100" dirty="0" smtClean="0">
                          <a:latin typeface="Calibri" panose="020F0502020204030204" pitchFamily="34" charset="0"/>
                          <a:cs typeface="Calibri" panose="020F0502020204030204" pitchFamily="34" charset="0"/>
                        </a:rPr>
                        <a:t>Total</a:t>
                      </a:r>
                      <a:endParaRPr lang="en-CA" sz="1100" dirty="0">
                        <a:latin typeface="Calibri" panose="020F0502020204030204" pitchFamily="34" charset="0"/>
                        <a:cs typeface="Calibri" panose="020F0502020204030204" pitchFamily="34" charset="0"/>
                      </a:endParaRPr>
                    </a:p>
                  </a:txBody>
                  <a:tcPr/>
                </a:tc>
                <a:tc>
                  <a:txBody>
                    <a:bodyPr/>
                    <a:lstStyle/>
                    <a:p>
                      <a:pPr algn="ctr"/>
                      <a:r>
                        <a:rPr lang="en-CA" sz="1100" dirty="0" smtClean="0">
                          <a:latin typeface="Calibri" panose="020F0502020204030204" pitchFamily="34" charset="0"/>
                          <a:cs typeface="Calibri" panose="020F0502020204030204" pitchFamily="34" charset="0"/>
                        </a:rPr>
                        <a:t>Single</a:t>
                      </a:r>
                      <a:r>
                        <a:rPr lang="en-CA" sz="1100" baseline="0" dirty="0" smtClean="0">
                          <a:latin typeface="Calibri" panose="020F0502020204030204" pitchFamily="34" charset="0"/>
                          <a:cs typeface="Calibri" panose="020F0502020204030204" pitchFamily="34" charset="0"/>
                        </a:rPr>
                        <a:t> family </a:t>
                      </a:r>
                      <a:endParaRPr lang="en-CA" sz="1100" dirty="0">
                        <a:latin typeface="Calibri" panose="020F0502020204030204" pitchFamily="34" charset="0"/>
                        <a:cs typeface="Calibri" panose="020F0502020204030204" pitchFamily="34" charset="0"/>
                      </a:endParaRPr>
                    </a:p>
                  </a:txBody>
                  <a:tcPr/>
                </a:tc>
                <a:tc>
                  <a:txBody>
                    <a:bodyPr/>
                    <a:lstStyle/>
                    <a:p>
                      <a:pPr algn="ctr"/>
                      <a:r>
                        <a:rPr lang="en-CA" sz="1100" dirty="0" smtClean="0">
                          <a:latin typeface="Calibri" panose="020F0502020204030204" pitchFamily="34" charset="0"/>
                          <a:cs typeface="Calibri" panose="020F0502020204030204" pitchFamily="34" charset="0"/>
                        </a:rPr>
                        <a:t>Other low-density</a:t>
                      </a:r>
                      <a:r>
                        <a:rPr lang="en-CA" sz="1100" baseline="0" dirty="0" smtClean="0">
                          <a:latin typeface="Calibri" panose="020F0502020204030204" pitchFamily="34" charset="0"/>
                          <a:cs typeface="Calibri" panose="020F0502020204030204" pitchFamily="34" charset="0"/>
                        </a:rPr>
                        <a:t> </a:t>
                      </a:r>
                    </a:p>
                    <a:p>
                      <a:pPr algn="ctr"/>
                      <a:r>
                        <a:rPr lang="en-CA" sz="1100" baseline="0" dirty="0" smtClean="0">
                          <a:latin typeface="Calibri" panose="020F0502020204030204" pitchFamily="34" charset="0"/>
                          <a:cs typeface="Calibri" panose="020F0502020204030204" pitchFamily="34" charset="0"/>
                        </a:rPr>
                        <a:t>(&lt;=6 units)</a:t>
                      </a:r>
                      <a:endParaRPr lang="en-CA" sz="1100" dirty="0">
                        <a:latin typeface="Calibri" panose="020F0502020204030204" pitchFamily="34" charset="0"/>
                        <a:cs typeface="Calibri" panose="020F0502020204030204" pitchFamily="34" charset="0"/>
                      </a:endParaRPr>
                    </a:p>
                  </a:txBody>
                  <a:tcPr/>
                </a:tc>
                <a:tc>
                  <a:txBody>
                    <a:bodyPr/>
                    <a:lstStyle/>
                    <a:p>
                      <a:pPr algn="ctr"/>
                      <a:r>
                        <a:rPr lang="en-CA" sz="1100" dirty="0" smtClean="0">
                          <a:latin typeface="Calibri" panose="020F0502020204030204" pitchFamily="34" charset="0"/>
                          <a:cs typeface="Calibri" panose="020F0502020204030204" pitchFamily="34" charset="0"/>
                        </a:rPr>
                        <a:t>High-density (&gt;=7 units)</a:t>
                      </a:r>
                      <a:endParaRPr lang="en-CA"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685310410"/>
                  </a:ext>
                </a:extLst>
              </a:tr>
              <a:tr h="370840">
                <a:tc>
                  <a:txBody>
                    <a:bodyPr/>
                    <a:lstStyle/>
                    <a:p>
                      <a:r>
                        <a:rPr lang="en-CA" sz="1400" dirty="0" smtClean="0">
                          <a:latin typeface="Calibri" panose="020F0502020204030204" pitchFamily="34" charset="0"/>
                          <a:cs typeface="Calibri" panose="020F0502020204030204" pitchFamily="34" charset="0"/>
                        </a:rPr>
                        <a:t>Strongly</a:t>
                      </a:r>
                      <a:r>
                        <a:rPr lang="en-CA" sz="1400" baseline="0" dirty="0" smtClean="0">
                          <a:latin typeface="Calibri" panose="020F0502020204030204" pitchFamily="34" charset="0"/>
                          <a:cs typeface="Calibri" panose="020F0502020204030204" pitchFamily="34" charset="0"/>
                        </a:rPr>
                        <a:t> agree</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57%</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61%</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44%</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41%</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56852736"/>
                  </a:ext>
                </a:extLst>
              </a:tr>
              <a:tr h="370840">
                <a:tc>
                  <a:txBody>
                    <a:bodyPr/>
                    <a:lstStyle/>
                    <a:p>
                      <a:r>
                        <a:rPr lang="en-CA" sz="1400" dirty="0" smtClean="0">
                          <a:latin typeface="Calibri" panose="020F0502020204030204" pitchFamily="34" charset="0"/>
                          <a:cs typeface="Calibri" panose="020F0502020204030204" pitchFamily="34" charset="0"/>
                        </a:rPr>
                        <a:t>Agree</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27%</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28%</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25%</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17%</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67936593"/>
                  </a:ext>
                </a:extLst>
              </a:tr>
              <a:tr h="370840">
                <a:tc>
                  <a:txBody>
                    <a:bodyPr/>
                    <a:lstStyle/>
                    <a:p>
                      <a:r>
                        <a:rPr lang="en-CA" sz="1400" dirty="0" smtClean="0">
                          <a:latin typeface="Calibri" panose="020F0502020204030204" pitchFamily="34" charset="0"/>
                          <a:cs typeface="Calibri" panose="020F0502020204030204" pitchFamily="34" charset="0"/>
                        </a:rPr>
                        <a:t>Disagree</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8%</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6%</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13%</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14%</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337011"/>
                  </a:ext>
                </a:extLst>
              </a:tr>
              <a:tr h="370840">
                <a:tc>
                  <a:txBody>
                    <a:bodyPr/>
                    <a:lstStyle/>
                    <a:p>
                      <a:r>
                        <a:rPr lang="en-CA" sz="1400" dirty="0" smtClean="0">
                          <a:latin typeface="Calibri" panose="020F0502020204030204" pitchFamily="34" charset="0"/>
                          <a:cs typeface="Calibri" panose="020F0502020204030204" pitchFamily="34" charset="0"/>
                        </a:rPr>
                        <a:t>Strongly</a:t>
                      </a:r>
                      <a:r>
                        <a:rPr lang="en-CA" sz="1400" baseline="0" dirty="0" smtClean="0">
                          <a:latin typeface="Calibri" panose="020F0502020204030204" pitchFamily="34" charset="0"/>
                          <a:cs typeface="Calibri" panose="020F0502020204030204" pitchFamily="34" charset="0"/>
                        </a:rPr>
                        <a:t> Disagree</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4%</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4%</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5%</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3%</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64990892"/>
                  </a:ext>
                </a:extLst>
              </a:tr>
              <a:tr h="370840">
                <a:tc>
                  <a:txBody>
                    <a:bodyPr/>
                    <a:lstStyle/>
                    <a:p>
                      <a:r>
                        <a:rPr lang="en-CA" sz="1400" dirty="0" smtClean="0">
                          <a:latin typeface="Calibri" panose="020F0502020204030204" pitchFamily="34" charset="0"/>
                          <a:cs typeface="Calibri" panose="020F0502020204030204" pitchFamily="34" charset="0"/>
                        </a:rPr>
                        <a:t>Don’t know</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4%</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13%</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24%</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98340678"/>
                  </a:ext>
                </a:extLst>
              </a:tr>
            </a:tbl>
          </a:graphicData>
        </a:graphic>
      </p:graphicFrame>
    </p:spTree>
    <p:extLst>
      <p:ext uri="{BB962C8B-B14F-4D97-AF65-F5344CB8AC3E}">
        <p14:creationId xmlns:p14="http://schemas.microsoft.com/office/powerpoint/2010/main" val="397220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Grass Clippings</a:t>
            </a:r>
            <a:br>
              <a:rPr lang="en-CA" dirty="0" smtClean="0"/>
            </a:br>
            <a:r>
              <a:rPr lang="en-CA" sz="2200" i="1" dirty="0" smtClean="0"/>
              <a:t>The current Solid Waste Master Plan recommended that the City of Guelph ban the collection of grass clippings in the green cart or curbside yard waste program.   How strongly do you agree or disagree with this recommendation? </a:t>
            </a:r>
            <a:r>
              <a:rPr lang="en-CA" sz="2000" i="1" dirty="0" smtClean="0"/>
              <a:t>(</a:t>
            </a:r>
            <a:r>
              <a:rPr lang="en-CA" sz="2000" i="1" dirty="0"/>
              <a:t>Full sample, n=407)</a:t>
            </a:r>
            <a:endParaRPr lang="en-CA" sz="2000" dirty="0"/>
          </a:p>
        </p:txBody>
      </p:sp>
      <p:sp>
        <p:nvSpPr>
          <p:cNvPr id="4" name="Slide Number Placeholder 3"/>
          <p:cNvSpPr>
            <a:spLocks noGrp="1"/>
          </p:cNvSpPr>
          <p:nvPr>
            <p:ph type="sldNum" sz="quarter" idx="12"/>
          </p:nvPr>
        </p:nvSpPr>
        <p:spPr/>
        <p:txBody>
          <a:bodyPr/>
          <a:lstStyle/>
          <a:p>
            <a:pPr>
              <a:defRPr/>
            </a:pPr>
            <a:fld id="{9C0565EF-7959-45C7-A0A1-8DAC4F801894}" type="slidenum">
              <a:rPr lang="en-US" smtClean="0"/>
              <a:pPr>
                <a:defRPr/>
              </a:pPr>
              <a:t>11</a:t>
            </a:fld>
            <a:endParaRPr lang="en-US"/>
          </a:p>
        </p:txBody>
      </p:sp>
      <p:sp>
        <p:nvSpPr>
          <p:cNvPr id="5" name="Content Placeholder 4"/>
          <p:cNvSpPr>
            <a:spLocks noGrp="1"/>
          </p:cNvSpPr>
          <p:nvPr>
            <p:ph sz="quarter" idx="13"/>
          </p:nvPr>
        </p:nvSpPr>
        <p:spPr>
          <a:xfrm>
            <a:off x="228601" y="2679192"/>
            <a:ext cx="3276600" cy="3447288"/>
          </a:xfrm>
        </p:spPr>
        <p:txBody>
          <a:bodyPr>
            <a:normAutofit fontScale="92500" lnSpcReduction="20000"/>
          </a:bodyPr>
          <a:lstStyle/>
          <a:p>
            <a:r>
              <a:rPr lang="en-CA" dirty="0" smtClean="0"/>
              <a:t>About three-quarters of residents (76%) ‘agree’ or ‘strongly agree’ that grass clippings should be banned from the green cart or yard waste.</a:t>
            </a:r>
          </a:p>
          <a:p>
            <a:r>
              <a:rPr lang="en-CA" dirty="0" smtClean="0"/>
              <a:t>Interestingly, those who live in multi-unit complexes, perhaps less likely to have to care for their own lawn, are more in agreement.</a:t>
            </a:r>
            <a:endParaRPr lang="en-CA" dirty="0"/>
          </a:p>
        </p:txBody>
      </p:sp>
      <p:graphicFrame>
        <p:nvGraphicFramePr>
          <p:cNvPr id="7" name="Content Placeholder 6"/>
          <p:cNvGraphicFramePr>
            <a:graphicFrameLocks noGrp="1"/>
          </p:cNvGraphicFramePr>
          <p:nvPr>
            <p:ph sz="quarter" idx="14"/>
            <p:extLst>
              <p:ext uri="{D42A27DB-BD31-4B8C-83A1-F6EECF244321}">
                <p14:modId xmlns:p14="http://schemas.microsoft.com/office/powerpoint/2010/main" val="2790619502"/>
              </p:ext>
            </p:extLst>
          </p:nvPr>
        </p:nvGraphicFramePr>
        <p:xfrm>
          <a:off x="3657600" y="2679700"/>
          <a:ext cx="5200425" cy="244856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3462120495"/>
                    </a:ext>
                  </a:extLst>
                </a:gridCol>
                <a:gridCol w="762000">
                  <a:extLst>
                    <a:ext uri="{9D8B030D-6E8A-4147-A177-3AD203B41FA5}">
                      <a16:colId xmlns:a16="http://schemas.microsoft.com/office/drawing/2014/main" val="2488375848"/>
                    </a:ext>
                  </a:extLst>
                </a:gridCol>
                <a:gridCol w="609600">
                  <a:extLst>
                    <a:ext uri="{9D8B030D-6E8A-4147-A177-3AD203B41FA5}">
                      <a16:colId xmlns:a16="http://schemas.microsoft.com/office/drawing/2014/main" val="3967442607"/>
                    </a:ext>
                  </a:extLst>
                </a:gridCol>
                <a:gridCol w="838200">
                  <a:extLst>
                    <a:ext uri="{9D8B030D-6E8A-4147-A177-3AD203B41FA5}">
                      <a16:colId xmlns:a16="http://schemas.microsoft.com/office/drawing/2014/main" val="2755576492"/>
                    </a:ext>
                  </a:extLst>
                </a:gridCol>
                <a:gridCol w="857025">
                  <a:extLst>
                    <a:ext uri="{9D8B030D-6E8A-4147-A177-3AD203B41FA5}">
                      <a16:colId xmlns:a16="http://schemas.microsoft.com/office/drawing/2014/main" val="2803673592"/>
                    </a:ext>
                  </a:extLst>
                </a:gridCol>
              </a:tblGrid>
              <a:tr h="370840">
                <a:tc>
                  <a:txBody>
                    <a:bodyPr/>
                    <a:lstStyle/>
                    <a:p>
                      <a:endParaRPr lang="en-CA" sz="1400" dirty="0">
                        <a:latin typeface="Calibri" panose="020F0502020204030204" pitchFamily="34" charset="0"/>
                        <a:cs typeface="Calibri" panose="020F0502020204030204" pitchFamily="34" charset="0"/>
                      </a:endParaRPr>
                    </a:p>
                  </a:txBody>
                  <a:tcPr/>
                </a:tc>
                <a:tc>
                  <a:txBody>
                    <a:bodyPr/>
                    <a:lstStyle/>
                    <a:p>
                      <a:pPr algn="ctr"/>
                      <a:r>
                        <a:rPr lang="en-CA" sz="1100" dirty="0" smtClean="0">
                          <a:latin typeface="Calibri" panose="020F0502020204030204" pitchFamily="34" charset="0"/>
                          <a:cs typeface="Calibri" panose="020F0502020204030204" pitchFamily="34" charset="0"/>
                        </a:rPr>
                        <a:t>Total</a:t>
                      </a:r>
                      <a:endParaRPr lang="en-CA" sz="1100" dirty="0">
                        <a:latin typeface="Calibri" panose="020F0502020204030204" pitchFamily="34" charset="0"/>
                        <a:cs typeface="Calibri" panose="020F0502020204030204" pitchFamily="34" charset="0"/>
                      </a:endParaRPr>
                    </a:p>
                  </a:txBody>
                  <a:tcPr/>
                </a:tc>
                <a:tc>
                  <a:txBody>
                    <a:bodyPr/>
                    <a:lstStyle/>
                    <a:p>
                      <a:pPr algn="ctr"/>
                      <a:r>
                        <a:rPr lang="en-CA" sz="1100" dirty="0" smtClean="0">
                          <a:latin typeface="Calibri" panose="020F0502020204030204" pitchFamily="34" charset="0"/>
                          <a:cs typeface="Calibri" panose="020F0502020204030204" pitchFamily="34" charset="0"/>
                        </a:rPr>
                        <a:t>Single</a:t>
                      </a:r>
                      <a:r>
                        <a:rPr lang="en-CA" sz="1100" baseline="0" dirty="0" smtClean="0">
                          <a:latin typeface="Calibri" panose="020F0502020204030204" pitchFamily="34" charset="0"/>
                          <a:cs typeface="Calibri" panose="020F0502020204030204" pitchFamily="34" charset="0"/>
                        </a:rPr>
                        <a:t> family </a:t>
                      </a:r>
                      <a:endParaRPr lang="en-CA" sz="1100" dirty="0">
                        <a:latin typeface="Calibri" panose="020F0502020204030204" pitchFamily="34" charset="0"/>
                        <a:cs typeface="Calibri" panose="020F0502020204030204" pitchFamily="34" charset="0"/>
                      </a:endParaRPr>
                    </a:p>
                  </a:txBody>
                  <a:tcPr/>
                </a:tc>
                <a:tc>
                  <a:txBody>
                    <a:bodyPr/>
                    <a:lstStyle/>
                    <a:p>
                      <a:pPr algn="ctr"/>
                      <a:r>
                        <a:rPr lang="en-CA" sz="1100" dirty="0" smtClean="0">
                          <a:latin typeface="Calibri" panose="020F0502020204030204" pitchFamily="34" charset="0"/>
                          <a:cs typeface="Calibri" panose="020F0502020204030204" pitchFamily="34" charset="0"/>
                        </a:rPr>
                        <a:t>Other low-density</a:t>
                      </a:r>
                      <a:r>
                        <a:rPr lang="en-CA" sz="1100" baseline="0" dirty="0" smtClean="0">
                          <a:latin typeface="Calibri" panose="020F0502020204030204" pitchFamily="34" charset="0"/>
                          <a:cs typeface="Calibri" panose="020F0502020204030204" pitchFamily="34" charset="0"/>
                        </a:rPr>
                        <a:t> </a:t>
                      </a:r>
                    </a:p>
                    <a:p>
                      <a:pPr algn="ctr"/>
                      <a:r>
                        <a:rPr lang="en-CA" sz="1100" baseline="0" dirty="0" smtClean="0">
                          <a:latin typeface="Calibri" panose="020F0502020204030204" pitchFamily="34" charset="0"/>
                          <a:cs typeface="Calibri" panose="020F0502020204030204" pitchFamily="34" charset="0"/>
                        </a:rPr>
                        <a:t>(&lt;=6 units)</a:t>
                      </a:r>
                      <a:endParaRPr lang="en-CA" sz="1100" dirty="0">
                        <a:latin typeface="Calibri" panose="020F0502020204030204" pitchFamily="34" charset="0"/>
                        <a:cs typeface="Calibri" panose="020F0502020204030204" pitchFamily="34" charset="0"/>
                      </a:endParaRPr>
                    </a:p>
                  </a:txBody>
                  <a:tcPr/>
                </a:tc>
                <a:tc>
                  <a:txBody>
                    <a:bodyPr/>
                    <a:lstStyle/>
                    <a:p>
                      <a:pPr algn="ctr"/>
                      <a:r>
                        <a:rPr lang="en-CA" sz="1100" dirty="0" smtClean="0">
                          <a:latin typeface="Calibri" panose="020F0502020204030204" pitchFamily="34" charset="0"/>
                          <a:cs typeface="Calibri" panose="020F0502020204030204" pitchFamily="34" charset="0"/>
                        </a:rPr>
                        <a:t>High-density (&gt;=7 units)</a:t>
                      </a:r>
                      <a:endParaRPr lang="en-CA"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685310410"/>
                  </a:ext>
                </a:extLst>
              </a:tr>
              <a:tr h="370840">
                <a:tc>
                  <a:txBody>
                    <a:bodyPr/>
                    <a:lstStyle/>
                    <a:p>
                      <a:r>
                        <a:rPr lang="en-CA" sz="1400" dirty="0" smtClean="0">
                          <a:latin typeface="Calibri" panose="020F0502020204030204" pitchFamily="34" charset="0"/>
                          <a:cs typeface="Calibri" panose="020F0502020204030204" pitchFamily="34" charset="0"/>
                        </a:rPr>
                        <a:t>Strongly</a:t>
                      </a:r>
                      <a:r>
                        <a:rPr lang="en-CA" sz="1400" baseline="0" dirty="0" smtClean="0">
                          <a:latin typeface="Calibri" panose="020F0502020204030204" pitchFamily="34" charset="0"/>
                          <a:cs typeface="Calibri" panose="020F0502020204030204" pitchFamily="34" charset="0"/>
                        </a:rPr>
                        <a:t> agree</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46%</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44%</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56%</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48%</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56852736"/>
                  </a:ext>
                </a:extLst>
              </a:tr>
              <a:tr h="370840">
                <a:tc>
                  <a:txBody>
                    <a:bodyPr/>
                    <a:lstStyle/>
                    <a:p>
                      <a:r>
                        <a:rPr lang="en-CA" sz="1400" dirty="0" smtClean="0">
                          <a:latin typeface="Calibri" panose="020F0502020204030204" pitchFamily="34" charset="0"/>
                          <a:cs typeface="Calibri" panose="020F0502020204030204" pitchFamily="34" charset="0"/>
                        </a:rPr>
                        <a:t>Agree</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30%</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30%</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30%</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31%</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67936593"/>
                  </a:ext>
                </a:extLst>
              </a:tr>
              <a:tr h="370840">
                <a:tc>
                  <a:txBody>
                    <a:bodyPr/>
                    <a:lstStyle/>
                    <a:p>
                      <a:r>
                        <a:rPr lang="en-CA" sz="1400" dirty="0" smtClean="0">
                          <a:latin typeface="Calibri" panose="020F0502020204030204" pitchFamily="34" charset="0"/>
                          <a:cs typeface="Calibri" panose="020F0502020204030204" pitchFamily="34" charset="0"/>
                        </a:rPr>
                        <a:t>Disagree</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14%</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16%</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10%</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10%</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337011"/>
                  </a:ext>
                </a:extLst>
              </a:tr>
              <a:tr h="370840">
                <a:tc>
                  <a:txBody>
                    <a:bodyPr/>
                    <a:lstStyle/>
                    <a:p>
                      <a:r>
                        <a:rPr lang="en-CA" sz="1400" dirty="0" smtClean="0">
                          <a:latin typeface="Calibri" panose="020F0502020204030204" pitchFamily="34" charset="0"/>
                          <a:cs typeface="Calibri" panose="020F0502020204030204" pitchFamily="34" charset="0"/>
                        </a:rPr>
                        <a:t>Strongly</a:t>
                      </a:r>
                      <a:r>
                        <a:rPr lang="en-CA" sz="1400" baseline="0" dirty="0" smtClean="0">
                          <a:latin typeface="Calibri" panose="020F0502020204030204" pitchFamily="34" charset="0"/>
                          <a:cs typeface="Calibri" panose="020F0502020204030204" pitchFamily="34" charset="0"/>
                        </a:rPr>
                        <a:t> Disagree</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8%</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9%</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3%</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7%</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64990892"/>
                  </a:ext>
                </a:extLst>
              </a:tr>
              <a:tr h="370840">
                <a:tc>
                  <a:txBody>
                    <a:bodyPr/>
                    <a:lstStyle/>
                    <a:p>
                      <a:r>
                        <a:rPr lang="en-CA" sz="1400" dirty="0" smtClean="0">
                          <a:latin typeface="Calibri" panose="020F0502020204030204" pitchFamily="34" charset="0"/>
                          <a:cs typeface="Calibri" panose="020F0502020204030204" pitchFamily="34" charset="0"/>
                        </a:rPr>
                        <a:t>Don’t know</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2%</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2%</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2%</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3%</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98340678"/>
                  </a:ext>
                </a:extLst>
              </a:tr>
            </a:tbl>
          </a:graphicData>
        </a:graphic>
      </p:graphicFrame>
    </p:spTree>
    <p:extLst>
      <p:ext uri="{BB962C8B-B14F-4D97-AF65-F5344CB8AC3E}">
        <p14:creationId xmlns:p14="http://schemas.microsoft.com/office/powerpoint/2010/main" val="19171932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Grass Clippings</a:t>
            </a:r>
            <a:br>
              <a:rPr lang="en-CA" dirty="0" smtClean="0"/>
            </a:br>
            <a:r>
              <a:rPr lang="en-CA" sz="2200" i="1" dirty="0" smtClean="0"/>
              <a:t>How strongly do you agree or disagree that one year is enough time for residents to adapt to this new by-law related to grass clippings?</a:t>
            </a:r>
            <a:br>
              <a:rPr lang="en-CA" sz="2200" i="1" dirty="0" smtClean="0"/>
            </a:br>
            <a:r>
              <a:rPr lang="en-CA" sz="2000" i="1" dirty="0"/>
              <a:t>(Full sample, n=407)</a:t>
            </a:r>
            <a:endParaRPr lang="en-CA" sz="2000" dirty="0"/>
          </a:p>
        </p:txBody>
      </p:sp>
      <p:sp>
        <p:nvSpPr>
          <p:cNvPr id="4" name="Slide Number Placeholder 3"/>
          <p:cNvSpPr>
            <a:spLocks noGrp="1"/>
          </p:cNvSpPr>
          <p:nvPr>
            <p:ph type="sldNum" sz="quarter" idx="12"/>
          </p:nvPr>
        </p:nvSpPr>
        <p:spPr/>
        <p:txBody>
          <a:bodyPr/>
          <a:lstStyle/>
          <a:p>
            <a:pPr>
              <a:defRPr/>
            </a:pPr>
            <a:fld id="{9C0565EF-7959-45C7-A0A1-8DAC4F801894}" type="slidenum">
              <a:rPr lang="en-US" smtClean="0"/>
              <a:pPr>
                <a:defRPr/>
              </a:pPr>
              <a:t>12</a:t>
            </a:fld>
            <a:endParaRPr lang="en-US"/>
          </a:p>
        </p:txBody>
      </p:sp>
      <p:sp>
        <p:nvSpPr>
          <p:cNvPr id="5" name="Content Placeholder 4"/>
          <p:cNvSpPr>
            <a:spLocks noGrp="1"/>
          </p:cNvSpPr>
          <p:nvPr>
            <p:ph sz="quarter" idx="13"/>
          </p:nvPr>
        </p:nvSpPr>
        <p:spPr>
          <a:xfrm>
            <a:off x="228601" y="2679192"/>
            <a:ext cx="3276600" cy="3447288"/>
          </a:xfrm>
        </p:spPr>
        <p:txBody>
          <a:bodyPr/>
          <a:lstStyle/>
          <a:p>
            <a:r>
              <a:rPr lang="en-CA" dirty="0" smtClean="0"/>
              <a:t>About 4 in 5 households (79%) ‘agree’ or ‘strongly’ agree that allowing residents a year to adapt to this change is enough time</a:t>
            </a:r>
            <a:endParaRPr lang="en-CA" dirty="0"/>
          </a:p>
        </p:txBody>
      </p:sp>
      <p:graphicFrame>
        <p:nvGraphicFramePr>
          <p:cNvPr id="7" name="Content Placeholder 6"/>
          <p:cNvGraphicFramePr>
            <a:graphicFrameLocks noGrp="1"/>
          </p:cNvGraphicFramePr>
          <p:nvPr>
            <p:ph sz="quarter" idx="14"/>
            <p:extLst>
              <p:ext uri="{D42A27DB-BD31-4B8C-83A1-F6EECF244321}">
                <p14:modId xmlns:p14="http://schemas.microsoft.com/office/powerpoint/2010/main" val="1137922513"/>
              </p:ext>
            </p:extLst>
          </p:nvPr>
        </p:nvGraphicFramePr>
        <p:xfrm>
          <a:off x="3657600" y="2679700"/>
          <a:ext cx="5200425" cy="244856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3462120495"/>
                    </a:ext>
                  </a:extLst>
                </a:gridCol>
                <a:gridCol w="762000">
                  <a:extLst>
                    <a:ext uri="{9D8B030D-6E8A-4147-A177-3AD203B41FA5}">
                      <a16:colId xmlns:a16="http://schemas.microsoft.com/office/drawing/2014/main" val="2488375848"/>
                    </a:ext>
                  </a:extLst>
                </a:gridCol>
                <a:gridCol w="609600">
                  <a:extLst>
                    <a:ext uri="{9D8B030D-6E8A-4147-A177-3AD203B41FA5}">
                      <a16:colId xmlns:a16="http://schemas.microsoft.com/office/drawing/2014/main" val="3967442607"/>
                    </a:ext>
                  </a:extLst>
                </a:gridCol>
                <a:gridCol w="838200">
                  <a:extLst>
                    <a:ext uri="{9D8B030D-6E8A-4147-A177-3AD203B41FA5}">
                      <a16:colId xmlns:a16="http://schemas.microsoft.com/office/drawing/2014/main" val="2755576492"/>
                    </a:ext>
                  </a:extLst>
                </a:gridCol>
                <a:gridCol w="857025">
                  <a:extLst>
                    <a:ext uri="{9D8B030D-6E8A-4147-A177-3AD203B41FA5}">
                      <a16:colId xmlns:a16="http://schemas.microsoft.com/office/drawing/2014/main" val="2803673592"/>
                    </a:ext>
                  </a:extLst>
                </a:gridCol>
              </a:tblGrid>
              <a:tr h="370840">
                <a:tc>
                  <a:txBody>
                    <a:bodyPr/>
                    <a:lstStyle/>
                    <a:p>
                      <a:endParaRPr lang="en-CA" sz="1400" dirty="0">
                        <a:latin typeface="Calibri" panose="020F0502020204030204" pitchFamily="34" charset="0"/>
                        <a:cs typeface="Calibri" panose="020F0502020204030204" pitchFamily="34" charset="0"/>
                      </a:endParaRPr>
                    </a:p>
                  </a:txBody>
                  <a:tcPr/>
                </a:tc>
                <a:tc>
                  <a:txBody>
                    <a:bodyPr/>
                    <a:lstStyle/>
                    <a:p>
                      <a:pPr algn="ctr"/>
                      <a:r>
                        <a:rPr lang="en-CA" sz="1100" dirty="0" smtClean="0">
                          <a:latin typeface="Calibri" panose="020F0502020204030204" pitchFamily="34" charset="0"/>
                          <a:cs typeface="Calibri" panose="020F0502020204030204" pitchFamily="34" charset="0"/>
                        </a:rPr>
                        <a:t>Total</a:t>
                      </a:r>
                      <a:endParaRPr lang="en-CA" sz="1100" dirty="0">
                        <a:latin typeface="Calibri" panose="020F0502020204030204" pitchFamily="34" charset="0"/>
                        <a:cs typeface="Calibri" panose="020F0502020204030204" pitchFamily="34" charset="0"/>
                      </a:endParaRPr>
                    </a:p>
                  </a:txBody>
                  <a:tcPr/>
                </a:tc>
                <a:tc>
                  <a:txBody>
                    <a:bodyPr/>
                    <a:lstStyle/>
                    <a:p>
                      <a:pPr algn="ctr"/>
                      <a:r>
                        <a:rPr lang="en-CA" sz="1100" dirty="0" smtClean="0">
                          <a:latin typeface="Calibri" panose="020F0502020204030204" pitchFamily="34" charset="0"/>
                          <a:cs typeface="Calibri" panose="020F0502020204030204" pitchFamily="34" charset="0"/>
                        </a:rPr>
                        <a:t>Single</a:t>
                      </a:r>
                      <a:r>
                        <a:rPr lang="en-CA" sz="1100" baseline="0" dirty="0" smtClean="0">
                          <a:latin typeface="Calibri" panose="020F0502020204030204" pitchFamily="34" charset="0"/>
                          <a:cs typeface="Calibri" panose="020F0502020204030204" pitchFamily="34" charset="0"/>
                        </a:rPr>
                        <a:t> family </a:t>
                      </a:r>
                      <a:endParaRPr lang="en-CA" sz="1100" dirty="0">
                        <a:latin typeface="Calibri" panose="020F0502020204030204" pitchFamily="34" charset="0"/>
                        <a:cs typeface="Calibri" panose="020F0502020204030204" pitchFamily="34" charset="0"/>
                      </a:endParaRPr>
                    </a:p>
                  </a:txBody>
                  <a:tcPr/>
                </a:tc>
                <a:tc>
                  <a:txBody>
                    <a:bodyPr/>
                    <a:lstStyle/>
                    <a:p>
                      <a:pPr algn="ctr"/>
                      <a:r>
                        <a:rPr lang="en-CA" sz="1100" dirty="0" smtClean="0">
                          <a:latin typeface="Calibri" panose="020F0502020204030204" pitchFamily="34" charset="0"/>
                          <a:cs typeface="Calibri" panose="020F0502020204030204" pitchFamily="34" charset="0"/>
                        </a:rPr>
                        <a:t>Other low-density</a:t>
                      </a:r>
                      <a:r>
                        <a:rPr lang="en-CA" sz="1100" baseline="0" dirty="0" smtClean="0">
                          <a:latin typeface="Calibri" panose="020F0502020204030204" pitchFamily="34" charset="0"/>
                          <a:cs typeface="Calibri" panose="020F0502020204030204" pitchFamily="34" charset="0"/>
                        </a:rPr>
                        <a:t> </a:t>
                      </a:r>
                    </a:p>
                    <a:p>
                      <a:pPr algn="ctr"/>
                      <a:r>
                        <a:rPr lang="en-CA" sz="1100" baseline="0" dirty="0" smtClean="0">
                          <a:latin typeface="Calibri" panose="020F0502020204030204" pitchFamily="34" charset="0"/>
                          <a:cs typeface="Calibri" panose="020F0502020204030204" pitchFamily="34" charset="0"/>
                        </a:rPr>
                        <a:t>(&lt;=6 units)</a:t>
                      </a:r>
                      <a:endParaRPr lang="en-CA" sz="1100" dirty="0">
                        <a:latin typeface="Calibri" panose="020F0502020204030204" pitchFamily="34" charset="0"/>
                        <a:cs typeface="Calibri" panose="020F0502020204030204" pitchFamily="34" charset="0"/>
                      </a:endParaRPr>
                    </a:p>
                  </a:txBody>
                  <a:tcPr/>
                </a:tc>
                <a:tc>
                  <a:txBody>
                    <a:bodyPr/>
                    <a:lstStyle/>
                    <a:p>
                      <a:pPr algn="ctr"/>
                      <a:r>
                        <a:rPr lang="en-CA" sz="1100" dirty="0" smtClean="0">
                          <a:latin typeface="Calibri" panose="020F0502020204030204" pitchFamily="34" charset="0"/>
                          <a:cs typeface="Calibri" panose="020F0502020204030204" pitchFamily="34" charset="0"/>
                        </a:rPr>
                        <a:t>High-density (&gt;=7 units)</a:t>
                      </a:r>
                      <a:endParaRPr lang="en-CA"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685310410"/>
                  </a:ext>
                </a:extLst>
              </a:tr>
              <a:tr h="370840">
                <a:tc>
                  <a:txBody>
                    <a:bodyPr/>
                    <a:lstStyle/>
                    <a:p>
                      <a:r>
                        <a:rPr lang="en-CA" sz="1400" dirty="0" smtClean="0">
                          <a:latin typeface="Calibri" panose="020F0502020204030204" pitchFamily="34" charset="0"/>
                          <a:cs typeface="Calibri" panose="020F0502020204030204" pitchFamily="34" charset="0"/>
                        </a:rPr>
                        <a:t>Strongly</a:t>
                      </a:r>
                      <a:r>
                        <a:rPr lang="en-CA" sz="1400" baseline="0" dirty="0" smtClean="0">
                          <a:latin typeface="Calibri" panose="020F0502020204030204" pitchFamily="34" charset="0"/>
                          <a:cs typeface="Calibri" panose="020F0502020204030204" pitchFamily="34" charset="0"/>
                        </a:rPr>
                        <a:t> agree</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54%</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51%</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60%</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62%</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56852736"/>
                  </a:ext>
                </a:extLst>
              </a:tr>
              <a:tr h="370840">
                <a:tc>
                  <a:txBody>
                    <a:bodyPr/>
                    <a:lstStyle/>
                    <a:p>
                      <a:r>
                        <a:rPr lang="en-CA" sz="1400" dirty="0" smtClean="0">
                          <a:latin typeface="Calibri" panose="020F0502020204030204" pitchFamily="34" charset="0"/>
                          <a:cs typeface="Calibri" panose="020F0502020204030204" pitchFamily="34" charset="0"/>
                        </a:rPr>
                        <a:t>Agree</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25%</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27%</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18%</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21%</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67936593"/>
                  </a:ext>
                </a:extLst>
              </a:tr>
              <a:tr h="370840">
                <a:tc>
                  <a:txBody>
                    <a:bodyPr/>
                    <a:lstStyle/>
                    <a:p>
                      <a:r>
                        <a:rPr lang="en-CA" sz="1400" dirty="0" smtClean="0">
                          <a:latin typeface="Calibri" panose="020F0502020204030204" pitchFamily="34" charset="0"/>
                          <a:cs typeface="Calibri" panose="020F0502020204030204" pitchFamily="34" charset="0"/>
                        </a:rPr>
                        <a:t>Disagree</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13%</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13%</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14%</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10%</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337011"/>
                  </a:ext>
                </a:extLst>
              </a:tr>
              <a:tr h="370840">
                <a:tc>
                  <a:txBody>
                    <a:bodyPr/>
                    <a:lstStyle/>
                    <a:p>
                      <a:r>
                        <a:rPr lang="en-CA" sz="1400" dirty="0" smtClean="0">
                          <a:latin typeface="Calibri" panose="020F0502020204030204" pitchFamily="34" charset="0"/>
                          <a:cs typeface="Calibri" panose="020F0502020204030204" pitchFamily="34" charset="0"/>
                        </a:rPr>
                        <a:t>Strongly</a:t>
                      </a:r>
                      <a:r>
                        <a:rPr lang="en-CA" sz="1400" baseline="0" dirty="0" smtClean="0">
                          <a:latin typeface="Calibri" panose="020F0502020204030204" pitchFamily="34" charset="0"/>
                          <a:cs typeface="Calibri" panose="020F0502020204030204" pitchFamily="34" charset="0"/>
                        </a:rPr>
                        <a:t> Disagree</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5%</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6%</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3%</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64990892"/>
                  </a:ext>
                </a:extLst>
              </a:tr>
              <a:tr h="370840">
                <a:tc>
                  <a:txBody>
                    <a:bodyPr/>
                    <a:lstStyle/>
                    <a:p>
                      <a:r>
                        <a:rPr lang="en-CA" sz="1400" dirty="0" smtClean="0">
                          <a:latin typeface="Calibri" panose="020F0502020204030204" pitchFamily="34" charset="0"/>
                          <a:cs typeface="Calibri" panose="020F0502020204030204" pitchFamily="34" charset="0"/>
                        </a:rPr>
                        <a:t>Don’t know</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3%</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2%</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5%</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7%</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98340678"/>
                  </a:ext>
                </a:extLst>
              </a:tr>
            </a:tbl>
          </a:graphicData>
        </a:graphic>
      </p:graphicFrame>
    </p:spTree>
    <p:extLst>
      <p:ext uri="{BB962C8B-B14F-4D97-AF65-F5344CB8AC3E}">
        <p14:creationId xmlns:p14="http://schemas.microsoft.com/office/powerpoint/2010/main" val="20617808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Household Hazardous Waste Depot</a:t>
            </a:r>
            <a:br>
              <a:rPr lang="en-CA" dirty="0" smtClean="0"/>
            </a:br>
            <a:r>
              <a:rPr lang="en-CA" sz="2700" i="1" dirty="0" smtClean="0"/>
              <a:t>When was the last time, if ever, you dropped something off at the City’s household hazardous waste depot?</a:t>
            </a:r>
            <a:br>
              <a:rPr lang="en-CA" sz="2700" i="1" dirty="0" smtClean="0"/>
            </a:br>
            <a:r>
              <a:rPr lang="en-CA" sz="2000" i="1" dirty="0"/>
              <a:t>(Full sample, n=407)</a:t>
            </a:r>
            <a:endParaRPr lang="en-CA" sz="2000" dirty="0"/>
          </a:p>
        </p:txBody>
      </p:sp>
      <p:sp>
        <p:nvSpPr>
          <p:cNvPr id="4" name="Slide Number Placeholder 3"/>
          <p:cNvSpPr>
            <a:spLocks noGrp="1"/>
          </p:cNvSpPr>
          <p:nvPr>
            <p:ph type="sldNum" sz="quarter" idx="12"/>
          </p:nvPr>
        </p:nvSpPr>
        <p:spPr/>
        <p:txBody>
          <a:bodyPr/>
          <a:lstStyle/>
          <a:p>
            <a:pPr>
              <a:defRPr/>
            </a:pPr>
            <a:fld id="{9C0565EF-7959-45C7-A0A1-8DAC4F801894}" type="slidenum">
              <a:rPr lang="en-US" smtClean="0"/>
              <a:pPr>
                <a:defRPr/>
              </a:pPr>
              <a:t>13</a:t>
            </a:fld>
            <a:endParaRPr lang="en-US"/>
          </a:p>
        </p:txBody>
      </p:sp>
      <p:sp>
        <p:nvSpPr>
          <p:cNvPr id="12" name="Content Placeholder 11"/>
          <p:cNvSpPr>
            <a:spLocks noGrp="1"/>
          </p:cNvSpPr>
          <p:nvPr>
            <p:ph sz="quarter" idx="13"/>
          </p:nvPr>
        </p:nvSpPr>
        <p:spPr>
          <a:xfrm>
            <a:off x="228601" y="2679192"/>
            <a:ext cx="3200400" cy="3447288"/>
          </a:xfrm>
        </p:spPr>
        <p:txBody>
          <a:bodyPr>
            <a:normAutofit fontScale="92500" lnSpcReduction="20000"/>
          </a:bodyPr>
          <a:lstStyle/>
          <a:p>
            <a:r>
              <a:rPr lang="en-CA" dirty="0" smtClean="0"/>
              <a:t>73% of residents have been to the Household Hazardous Waste Depot in the past year</a:t>
            </a:r>
          </a:p>
          <a:p>
            <a:r>
              <a:rPr lang="en-CA" dirty="0" smtClean="0"/>
              <a:t>Single family home residents (78%) have been more often than those in other low-density properties (59%) or in multi-residential properties (48%).</a:t>
            </a:r>
            <a:endParaRPr lang="en-CA" dirty="0"/>
          </a:p>
        </p:txBody>
      </p:sp>
      <p:graphicFrame>
        <p:nvGraphicFramePr>
          <p:cNvPr id="14" name="Content Placeholder 6"/>
          <p:cNvGraphicFramePr>
            <a:graphicFrameLocks/>
          </p:cNvGraphicFramePr>
          <p:nvPr>
            <p:extLst>
              <p:ext uri="{D42A27DB-BD31-4B8C-83A1-F6EECF244321}">
                <p14:modId xmlns:p14="http://schemas.microsoft.com/office/powerpoint/2010/main" val="3300821582"/>
              </p:ext>
            </p:extLst>
          </p:nvPr>
        </p:nvGraphicFramePr>
        <p:xfrm>
          <a:off x="3657600" y="2679700"/>
          <a:ext cx="5200425" cy="207772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3462120495"/>
                    </a:ext>
                  </a:extLst>
                </a:gridCol>
                <a:gridCol w="762000">
                  <a:extLst>
                    <a:ext uri="{9D8B030D-6E8A-4147-A177-3AD203B41FA5}">
                      <a16:colId xmlns:a16="http://schemas.microsoft.com/office/drawing/2014/main" val="2488375848"/>
                    </a:ext>
                  </a:extLst>
                </a:gridCol>
                <a:gridCol w="609600">
                  <a:extLst>
                    <a:ext uri="{9D8B030D-6E8A-4147-A177-3AD203B41FA5}">
                      <a16:colId xmlns:a16="http://schemas.microsoft.com/office/drawing/2014/main" val="3967442607"/>
                    </a:ext>
                  </a:extLst>
                </a:gridCol>
                <a:gridCol w="838200">
                  <a:extLst>
                    <a:ext uri="{9D8B030D-6E8A-4147-A177-3AD203B41FA5}">
                      <a16:colId xmlns:a16="http://schemas.microsoft.com/office/drawing/2014/main" val="2755576492"/>
                    </a:ext>
                  </a:extLst>
                </a:gridCol>
                <a:gridCol w="857025">
                  <a:extLst>
                    <a:ext uri="{9D8B030D-6E8A-4147-A177-3AD203B41FA5}">
                      <a16:colId xmlns:a16="http://schemas.microsoft.com/office/drawing/2014/main" val="2803673592"/>
                    </a:ext>
                  </a:extLst>
                </a:gridCol>
              </a:tblGrid>
              <a:tr h="370840">
                <a:tc>
                  <a:txBody>
                    <a:bodyPr/>
                    <a:lstStyle/>
                    <a:p>
                      <a:endParaRPr lang="en-CA" sz="1400" dirty="0">
                        <a:latin typeface="Calibri" panose="020F0502020204030204" pitchFamily="34" charset="0"/>
                        <a:cs typeface="Calibri" panose="020F0502020204030204" pitchFamily="34" charset="0"/>
                      </a:endParaRPr>
                    </a:p>
                  </a:txBody>
                  <a:tcPr/>
                </a:tc>
                <a:tc>
                  <a:txBody>
                    <a:bodyPr/>
                    <a:lstStyle/>
                    <a:p>
                      <a:pPr algn="ctr"/>
                      <a:r>
                        <a:rPr lang="en-CA" sz="1100" dirty="0" smtClean="0">
                          <a:latin typeface="Calibri" panose="020F0502020204030204" pitchFamily="34" charset="0"/>
                          <a:cs typeface="Calibri" panose="020F0502020204030204" pitchFamily="34" charset="0"/>
                        </a:rPr>
                        <a:t>Total</a:t>
                      </a:r>
                      <a:endParaRPr lang="en-CA" sz="1100" dirty="0">
                        <a:latin typeface="Calibri" panose="020F0502020204030204" pitchFamily="34" charset="0"/>
                        <a:cs typeface="Calibri" panose="020F0502020204030204" pitchFamily="34" charset="0"/>
                      </a:endParaRPr>
                    </a:p>
                  </a:txBody>
                  <a:tcPr/>
                </a:tc>
                <a:tc>
                  <a:txBody>
                    <a:bodyPr/>
                    <a:lstStyle/>
                    <a:p>
                      <a:pPr algn="ctr"/>
                      <a:r>
                        <a:rPr lang="en-CA" sz="1100" dirty="0" smtClean="0">
                          <a:latin typeface="Calibri" panose="020F0502020204030204" pitchFamily="34" charset="0"/>
                          <a:cs typeface="Calibri" panose="020F0502020204030204" pitchFamily="34" charset="0"/>
                        </a:rPr>
                        <a:t>Single</a:t>
                      </a:r>
                      <a:r>
                        <a:rPr lang="en-CA" sz="1100" baseline="0" dirty="0" smtClean="0">
                          <a:latin typeface="Calibri" panose="020F0502020204030204" pitchFamily="34" charset="0"/>
                          <a:cs typeface="Calibri" panose="020F0502020204030204" pitchFamily="34" charset="0"/>
                        </a:rPr>
                        <a:t> family </a:t>
                      </a:r>
                      <a:endParaRPr lang="en-CA" sz="1100" dirty="0">
                        <a:latin typeface="Calibri" panose="020F0502020204030204" pitchFamily="34" charset="0"/>
                        <a:cs typeface="Calibri" panose="020F0502020204030204" pitchFamily="34" charset="0"/>
                      </a:endParaRPr>
                    </a:p>
                  </a:txBody>
                  <a:tcPr/>
                </a:tc>
                <a:tc>
                  <a:txBody>
                    <a:bodyPr/>
                    <a:lstStyle/>
                    <a:p>
                      <a:pPr algn="ctr"/>
                      <a:r>
                        <a:rPr lang="en-CA" sz="1100" dirty="0" smtClean="0">
                          <a:latin typeface="Calibri" panose="020F0502020204030204" pitchFamily="34" charset="0"/>
                          <a:cs typeface="Calibri" panose="020F0502020204030204" pitchFamily="34" charset="0"/>
                        </a:rPr>
                        <a:t>Other low-density</a:t>
                      </a:r>
                      <a:r>
                        <a:rPr lang="en-CA" sz="1100" baseline="0" dirty="0" smtClean="0">
                          <a:latin typeface="Calibri" panose="020F0502020204030204" pitchFamily="34" charset="0"/>
                          <a:cs typeface="Calibri" panose="020F0502020204030204" pitchFamily="34" charset="0"/>
                        </a:rPr>
                        <a:t> </a:t>
                      </a:r>
                    </a:p>
                    <a:p>
                      <a:pPr algn="ctr"/>
                      <a:r>
                        <a:rPr lang="en-CA" sz="1100" baseline="0" dirty="0" smtClean="0">
                          <a:latin typeface="Calibri" panose="020F0502020204030204" pitchFamily="34" charset="0"/>
                          <a:cs typeface="Calibri" panose="020F0502020204030204" pitchFamily="34" charset="0"/>
                        </a:rPr>
                        <a:t>(&lt;=6 units)</a:t>
                      </a:r>
                      <a:endParaRPr lang="en-CA" sz="1100" dirty="0">
                        <a:latin typeface="Calibri" panose="020F0502020204030204" pitchFamily="34" charset="0"/>
                        <a:cs typeface="Calibri" panose="020F0502020204030204" pitchFamily="34" charset="0"/>
                      </a:endParaRPr>
                    </a:p>
                  </a:txBody>
                  <a:tcPr/>
                </a:tc>
                <a:tc>
                  <a:txBody>
                    <a:bodyPr/>
                    <a:lstStyle/>
                    <a:p>
                      <a:pPr algn="ctr"/>
                      <a:r>
                        <a:rPr lang="en-CA" sz="1100" dirty="0" smtClean="0">
                          <a:latin typeface="Calibri" panose="020F0502020204030204" pitchFamily="34" charset="0"/>
                          <a:cs typeface="Calibri" panose="020F0502020204030204" pitchFamily="34" charset="0"/>
                        </a:rPr>
                        <a:t>High-density (&gt;=7 units)</a:t>
                      </a:r>
                      <a:endParaRPr lang="en-CA"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685310410"/>
                  </a:ext>
                </a:extLst>
              </a:tr>
              <a:tr h="370840">
                <a:tc>
                  <a:txBody>
                    <a:bodyPr/>
                    <a:lstStyle/>
                    <a:p>
                      <a:r>
                        <a:rPr lang="en-CA" sz="1400" dirty="0" smtClean="0">
                          <a:latin typeface="Calibri" panose="020F0502020204030204" pitchFamily="34" charset="0"/>
                          <a:cs typeface="Calibri" panose="020F0502020204030204" pitchFamily="34" charset="0"/>
                        </a:rPr>
                        <a:t>Past year</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62%</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67%</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51%</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31%</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56852736"/>
                  </a:ext>
                </a:extLst>
              </a:tr>
              <a:tr h="370840">
                <a:tc>
                  <a:txBody>
                    <a:bodyPr/>
                    <a:lstStyle/>
                    <a:p>
                      <a:r>
                        <a:rPr lang="en-CA" sz="1400" dirty="0" smtClean="0">
                          <a:latin typeface="Calibri" panose="020F0502020204030204" pitchFamily="34" charset="0"/>
                          <a:cs typeface="Calibri" panose="020F0502020204030204" pitchFamily="34" charset="0"/>
                        </a:rPr>
                        <a:t>Past 2-3 years</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11%</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11%</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8%</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17%</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67936593"/>
                  </a:ext>
                </a:extLst>
              </a:tr>
              <a:tr h="370840">
                <a:tc>
                  <a:txBody>
                    <a:bodyPr/>
                    <a:lstStyle/>
                    <a:p>
                      <a:r>
                        <a:rPr lang="en-CA" sz="1400" dirty="0" smtClean="0">
                          <a:latin typeface="Calibri" panose="020F0502020204030204" pitchFamily="34" charset="0"/>
                          <a:cs typeface="Calibri" panose="020F0502020204030204" pitchFamily="34" charset="0"/>
                        </a:rPr>
                        <a:t>4 years or more</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10%</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6%</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21%</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23%</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337011"/>
                  </a:ext>
                </a:extLst>
              </a:tr>
              <a:tr h="370840">
                <a:tc>
                  <a:txBody>
                    <a:bodyPr/>
                    <a:lstStyle/>
                    <a:p>
                      <a:r>
                        <a:rPr lang="en-CA" sz="1400" dirty="0" smtClean="0">
                          <a:latin typeface="Calibri" panose="020F0502020204030204" pitchFamily="34" charset="0"/>
                          <a:cs typeface="Calibri" panose="020F0502020204030204" pitchFamily="34" charset="0"/>
                        </a:rPr>
                        <a:t>Have never been</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17%</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16%</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21%</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28%</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98340678"/>
                  </a:ext>
                </a:extLst>
              </a:tr>
            </a:tbl>
          </a:graphicData>
        </a:graphic>
      </p:graphicFrame>
    </p:spTree>
    <p:extLst>
      <p:ext uri="{BB962C8B-B14F-4D97-AF65-F5344CB8AC3E}">
        <p14:creationId xmlns:p14="http://schemas.microsoft.com/office/powerpoint/2010/main" val="603005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Household Hazardous Waste Depot</a:t>
            </a:r>
            <a:br>
              <a:rPr lang="en-CA" dirty="0" smtClean="0"/>
            </a:br>
            <a:r>
              <a:rPr lang="en-CA" sz="2700" i="1" dirty="0" smtClean="0"/>
              <a:t>If the hours were extended such that the depot was open longer, would you be any more or less likely to use the depot?</a:t>
            </a:r>
            <a:br>
              <a:rPr lang="en-CA" sz="2700" i="1" dirty="0" smtClean="0"/>
            </a:br>
            <a:r>
              <a:rPr lang="en-CA" sz="2000" i="1" dirty="0"/>
              <a:t>(Full sample, n=407)</a:t>
            </a:r>
            <a:endParaRPr lang="en-CA" sz="2000" dirty="0"/>
          </a:p>
        </p:txBody>
      </p:sp>
      <p:sp>
        <p:nvSpPr>
          <p:cNvPr id="4" name="Slide Number Placeholder 3"/>
          <p:cNvSpPr>
            <a:spLocks noGrp="1"/>
          </p:cNvSpPr>
          <p:nvPr>
            <p:ph type="sldNum" sz="quarter" idx="12"/>
          </p:nvPr>
        </p:nvSpPr>
        <p:spPr/>
        <p:txBody>
          <a:bodyPr/>
          <a:lstStyle/>
          <a:p>
            <a:pPr>
              <a:defRPr/>
            </a:pPr>
            <a:fld id="{9C0565EF-7959-45C7-A0A1-8DAC4F801894}" type="slidenum">
              <a:rPr lang="en-US" smtClean="0"/>
              <a:pPr>
                <a:defRPr/>
              </a:pPr>
              <a:t>14</a:t>
            </a:fld>
            <a:endParaRPr lang="en-US"/>
          </a:p>
        </p:txBody>
      </p:sp>
      <p:sp>
        <p:nvSpPr>
          <p:cNvPr id="12" name="Content Placeholder 11"/>
          <p:cNvSpPr>
            <a:spLocks noGrp="1"/>
          </p:cNvSpPr>
          <p:nvPr>
            <p:ph sz="quarter" idx="13"/>
          </p:nvPr>
        </p:nvSpPr>
        <p:spPr>
          <a:xfrm>
            <a:off x="228601" y="2679192"/>
            <a:ext cx="3200400" cy="3447288"/>
          </a:xfrm>
        </p:spPr>
        <p:txBody>
          <a:bodyPr>
            <a:normAutofit fontScale="92500" lnSpcReduction="20000"/>
          </a:bodyPr>
          <a:lstStyle/>
          <a:p>
            <a:r>
              <a:rPr lang="en-CA" dirty="0" smtClean="0"/>
              <a:t>For two-thirds of residents, extended hours for the HHW depot would not change their behaviour.</a:t>
            </a:r>
          </a:p>
          <a:p>
            <a:r>
              <a:rPr lang="en-CA" dirty="0" smtClean="0"/>
              <a:t>For the balance of residents in the survey, the extended hours would make them at least ‘somewhat’ more likely to use the depot (30%).</a:t>
            </a:r>
            <a:endParaRPr lang="en-CA" dirty="0"/>
          </a:p>
        </p:txBody>
      </p:sp>
      <p:graphicFrame>
        <p:nvGraphicFramePr>
          <p:cNvPr id="14" name="Content Placeholder 6"/>
          <p:cNvGraphicFramePr>
            <a:graphicFrameLocks/>
          </p:cNvGraphicFramePr>
          <p:nvPr>
            <p:extLst>
              <p:ext uri="{D42A27DB-BD31-4B8C-83A1-F6EECF244321}">
                <p14:modId xmlns:p14="http://schemas.microsoft.com/office/powerpoint/2010/main" val="2802001271"/>
              </p:ext>
            </p:extLst>
          </p:nvPr>
        </p:nvGraphicFramePr>
        <p:xfrm>
          <a:off x="3657600" y="2679700"/>
          <a:ext cx="5200425" cy="281940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3462120495"/>
                    </a:ext>
                  </a:extLst>
                </a:gridCol>
                <a:gridCol w="762000">
                  <a:extLst>
                    <a:ext uri="{9D8B030D-6E8A-4147-A177-3AD203B41FA5}">
                      <a16:colId xmlns:a16="http://schemas.microsoft.com/office/drawing/2014/main" val="2488375848"/>
                    </a:ext>
                  </a:extLst>
                </a:gridCol>
                <a:gridCol w="609600">
                  <a:extLst>
                    <a:ext uri="{9D8B030D-6E8A-4147-A177-3AD203B41FA5}">
                      <a16:colId xmlns:a16="http://schemas.microsoft.com/office/drawing/2014/main" val="3967442607"/>
                    </a:ext>
                  </a:extLst>
                </a:gridCol>
                <a:gridCol w="838200">
                  <a:extLst>
                    <a:ext uri="{9D8B030D-6E8A-4147-A177-3AD203B41FA5}">
                      <a16:colId xmlns:a16="http://schemas.microsoft.com/office/drawing/2014/main" val="2755576492"/>
                    </a:ext>
                  </a:extLst>
                </a:gridCol>
                <a:gridCol w="857025">
                  <a:extLst>
                    <a:ext uri="{9D8B030D-6E8A-4147-A177-3AD203B41FA5}">
                      <a16:colId xmlns:a16="http://schemas.microsoft.com/office/drawing/2014/main" val="2803673592"/>
                    </a:ext>
                  </a:extLst>
                </a:gridCol>
              </a:tblGrid>
              <a:tr h="370840">
                <a:tc>
                  <a:txBody>
                    <a:bodyPr/>
                    <a:lstStyle/>
                    <a:p>
                      <a:endParaRPr lang="en-CA" sz="1400" dirty="0">
                        <a:latin typeface="Calibri" panose="020F0502020204030204" pitchFamily="34" charset="0"/>
                        <a:cs typeface="Calibri" panose="020F0502020204030204" pitchFamily="34" charset="0"/>
                      </a:endParaRPr>
                    </a:p>
                  </a:txBody>
                  <a:tcPr/>
                </a:tc>
                <a:tc>
                  <a:txBody>
                    <a:bodyPr/>
                    <a:lstStyle/>
                    <a:p>
                      <a:pPr algn="ctr"/>
                      <a:r>
                        <a:rPr lang="en-CA" sz="1100" dirty="0" smtClean="0">
                          <a:latin typeface="Calibri" panose="020F0502020204030204" pitchFamily="34" charset="0"/>
                          <a:cs typeface="Calibri" panose="020F0502020204030204" pitchFamily="34" charset="0"/>
                        </a:rPr>
                        <a:t>Total</a:t>
                      </a:r>
                      <a:endParaRPr lang="en-CA" sz="1100" dirty="0">
                        <a:latin typeface="Calibri" panose="020F0502020204030204" pitchFamily="34" charset="0"/>
                        <a:cs typeface="Calibri" panose="020F0502020204030204" pitchFamily="34" charset="0"/>
                      </a:endParaRPr>
                    </a:p>
                  </a:txBody>
                  <a:tcPr/>
                </a:tc>
                <a:tc>
                  <a:txBody>
                    <a:bodyPr/>
                    <a:lstStyle/>
                    <a:p>
                      <a:pPr algn="ctr"/>
                      <a:r>
                        <a:rPr lang="en-CA" sz="1100" dirty="0" smtClean="0">
                          <a:latin typeface="Calibri" panose="020F0502020204030204" pitchFamily="34" charset="0"/>
                          <a:cs typeface="Calibri" panose="020F0502020204030204" pitchFamily="34" charset="0"/>
                        </a:rPr>
                        <a:t>Single</a:t>
                      </a:r>
                      <a:r>
                        <a:rPr lang="en-CA" sz="1100" baseline="0" dirty="0" smtClean="0">
                          <a:latin typeface="Calibri" panose="020F0502020204030204" pitchFamily="34" charset="0"/>
                          <a:cs typeface="Calibri" panose="020F0502020204030204" pitchFamily="34" charset="0"/>
                        </a:rPr>
                        <a:t> family </a:t>
                      </a:r>
                      <a:endParaRPr lang="en-CA" sz="1100" dirty="0">
                        <a:latin typeface="Calibri" panose="020F0502020204030204" pitchFamily="34" charset="0"/>
                        <a:cs typeface="Calibri" panose="020F0502020204030204" pitchFamily="34" charset="0"/>
                      </a:endParaRPr>
                    </a:p>
                  </a:txBody>
                  <a:tcPr/>
                </a:tc>
                <a:tc>
                  <a:txBody>
                    <a:bodyPr/>
                    <a:lstStyle/>
                    <a:p>
                      <a:pPr algn="ctr"/>
                      <a:r>
                        <a:rPr lang="en-CA" sz="1100" dirty="0" smtClean="0">
                          <a:latin typeface="Calibri" panose="020F0502020204030204" pitchFamily="34" charset="0"/>
                          <a:cs typeface="Calibri" panose="020F0502020204030204" pitchFamily="34" charset="0"/>
                        </a:rPr>
                        <a:t>Other low-density</a:t>
                      </a:r>
                      <a:r>
                        <a:rPr lang="en-CA" sz="1100" baseline="0" dirty="0" smtClean="0">
                          <a:latin typeface="Calibri" panose="020F0502020204030204" pitchFamily="34" charset="0"/>
                          <a:cs typeface="Calibri" panose="020F0502020204030204" pitchFamily="34" charset="0"/>
                        </a:rPr>
                        <a:t> </a:t>
                      </a:r>
                    </a:p>
                    <a:p>
                      <a:pPr algn="ctr"/>
                      <a:r>
                        <a:rPr lang="en-CA" sz="1100" baseline="0" dirty="0" smtClean="0">
                          <a:latin typeface="Calibri" panose="020F0502020204030204" pitchFamily="34" charset="0"/>
                          <a:cs typeface="Calibri" panose="020F0502020204030204" pitchFamily="34" charset="0"/>
                        </a:rPr>
                        <a:t>(&lt;=6 units)</a:t>
                      </a:r>
                      <a:endParaRPr lang="en-CA" sz="1100" dirty="0">
                        <a:latin typeface="Calibri" panose="020F0502020204030204" pitchFamily="34" charset="0"/>
                        <a:cs typeface="Calibri" panose="020F0502020204030204" pitchFamily="34" charset="0"/>
                      </a:endParaRPr>
                    </a:p>
                  </a:txBody>
                  <a:tcPr/>
                </a:tc>
                <a:tc>
                  <a:txBody>
                    <a:bodyPr/>
                    <a:lstStyle/>
                    <a:p>
                      <a:pPr algn="ctr"/>
                      <a:r>
                        <a:rPr lang="en-CA" sz="1100" dirty="0" smtClean="0">
                          <a:latin typeface="Calibri" panose="020F0502020204030204" pitchFamily="34" charset="0"/>
                          <a:cs typeface="Calibri" panose="020F0502020204030204" pitchFamily="34" charset="0"/>
                        </a:rPr>
                        <a:t>High-density (&gt;=7 units)</a:t>
                      </a:r>
                      <a:endParaRPr lang="en-CA"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685310410"/>
                  </a:ext>
                </a:extLst>
              </a:tr>
              <a:tr h="370840">
                <a:tc>
                  <a:txBody>
                    <a:bodyPr/>
                    <a:lstStyle/>
                    <a:p>
                      <a:r>
                        <a:rPr lang="en-CA" sz="1400" dirty="0" smtClean="0">
                          <a:latin typeface="Calibri" panose="020F0502020204030204" pitchFamily="34" charset="0"/>
                          <a:cs typeface="Calibri" panose="020F0502020204030204" pitchFamily="34" charset="0"/>
                        </a:rPr>
                        <a:t>Much more likely</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17%</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16%</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16%</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24%</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56852736"/>
                  </a:ext>
                </a:extLst>
              </a:tr>
              <a:tr h="370840">
                <a:tc>
                  <a:txBody>
                    <a:bodyPr/>
                    <a:lstStyle/>
                    <a:p>
                      <a:r>
                        <a:rPr lang="en-CA" sz="1400" dirty="0" smtClean="0">
                          <a:latin typeface="Calibri" panose="020F0502020204030204" pitchFamily="34" charset="0"/>
                          <a:cs typeface="Calibri" panose="020F0502020204030204" pitchFamily="34" charset="0"/>
                        </a:rPr>
                        <a:t>Somewhat more likely</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13%</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14%</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11%</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67936593"/>
                  </a:ext>
                </a:extLst>
              </a:tr>
              <a:tr h="370840">
                <a:tc>
                  <a:txBody>
                    <a:bodyPr/>
                    <a:lstStyle/>
                    <a:p>
                      <a:r>
                        <a:rPr lang="en-CA" sz="1400" dirty="0" smtClean="0">
                          <a:latin typeface="Calibri" panose="020F0502020204030204" pitchFamily="34" charset="0"/>
                          <a:cs typeface="Calibri" panose="020F0502020204030204" pitchFamily="34" charset="0"/>
                        </a:rPr>
                        <a:t>Somewhat less likely</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2%</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2%</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2%</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337011"/>
                  </a:ext>
                </a:extLst>
              </a:tr>
              <a:tr h="370840">
                <a:tc>
                  <a:txBody>
                    <a:bodyPr/>
                    <a:lstStyle/>
                    <a:p>
                      <a:r>
                        <a:rPr lang="en-CA" sz="1400" dirty="0" smtClean="0">
                          <a:latin typeface="Calibri" panose="020F0502020204030204" pitchFamily="34" charset="0"/>
                          <a:cs typeface="Calibri" panose="020F0502020204030204" pitchFamily="34" charset="0"/>
                        </a:rPr>
                        <a:t>Much less likely</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2%</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5%</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98340678"/>
                  </a:ext>
                </a:extLst>
              </a:tr>
              <a:tr h="370840">
                <a:tc>
                  <a:txBody>
                    <a:bodyPr/>
                    <a:lstStyle/>
                    <a:p>
                      <a:r>
                        <a:rPr lang="en-CA" sz="1400" dirty="0" smtClean="0">
                          <a:latin typeface="Calibri" panose="020F0502020204030204" pitchFamily="34" charset="0"/>
                          <a:cs typeface="Calibri" panose="020F0502020204030204" pitchFamily="34" charset="0"/>
                        </a:rPr>
                        <a:t>No change</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66%</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66%</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65%</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72%</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1881582"/>
                  </a:ext>
                </a:extLst>
              </a:tr>
              <a:tr h="370840">
                <a:tc>
                  <a:txBody>
                    <a:bodyPr/>
                    <a:lstStyle/>
                    <a:p>
                      <a:r>
                        <a:rPr lang="en-CA" sz="1400" dirty="0" smtClean="0">
                          <a:latin typeface="Calibri" panose="020F0502020204030204" pitchFamily="34" charset="0"/>
                          <a:cs typeface="Calibri" panose="020F0502020204030204" pitchFamily="34" charset="0"/>
                        </a:rPr>
                        <a:t>Don’t know</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smtClean="0">
                          <a:latin typeface="Calibri" panose="020F0502020204030204" pitchFamily="34" charset="0"/>
                          <a:cs typeface="Calibri" panose="020F0502020204030204" pitchFamily="34" charset="0"/>
                        </a:rPr>
                        <a:t>1%</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1%</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2%</a:t>
                      </a:r>
                      <a:endParaRPr lang="en-CA" sz="1400" dirty="0">
                        <a:latin typeface="Calibri" panose="020F0502020204030204" pitchFamily="34" charset="0"/>
                        <a:cs typeface="Calibri" panose="020F0502020204030204" pitchFamily="34" charset="0"/>
                      </a:endParaRPr>
                    </a:p>
                  </a:txBody>
                  <a:tcPr/>
                </a:tc>
                <a:tc>
                  <a:txBody>
                    <a:bodyPr/>
                    <a:lstStyle/>
                    <a:p>
                      <a:pPr algn="ctr"/>
                      <a:r>
                        <a:rPr lang="en-CA" sz="1400" dirty="0" smtClean="0">
                          <a:latin typeface="Calibri" panose="020F0502020204030204" pitchFamily="34" charset="0"/>
                          <a:cs typeface="Calibri" panose="020F0502020204030204" pitchFamily="34" charset="0"/>
                        </a:rPr>
                        <a:t>3%</a:t>
                      </a:r>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14842610"/>
                  </a:ext>
                </a:extLst>
              </a:tr>
            </a:tbl>
          </a:graphicData>
        </a:graphic>
      </p:graphicFrame>
    </p:spTree>
    <p:extLst>
      <p:ext uri="{BB962C8B-B14F-4D97-AF65-F5344CB8AC3E}">
        <p14:creationId xmlns:p14="http://schemas.microsoft.com/office/powerpoint/2010/main" val="828694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6" y="2590800"/>
            <a:ext cx="8686799" cy="3450696"/>
          </a:xfrm>
        </p:spPr>
        <p:txBody>
          <a:bodyPr>
            <a:normAutofit/>
          </a:bodyPr>
          <a:lstStyle/>
          <a:p>
            <a:r>
              <a:rPr lang="en-CA" dirty="0" smtClean="0"/>
              <a:t>Background &amp; Objectives					3</a:t>
            </a:r>
          </a:p>
          <a:p>
            <a:r>
              <a:rPr lang="en-CA" dirty="0" smtClean="0"/>
              <a:t>Research Methodology					4</a:t>
            </a:r>
          </a:p>
          <a:p>
            <a:r>
              <a:rPr lang="en-CA" dirty="0" smtClean="0"/>
              <a:t>Notes On Reading This Report				5</a:t>
            </a:r>
          </a:p>
          <a:p>
            <a:r>
              <a:rPr lang="en-CA" dirty="0" smtClean="0"/>
              <a:t>Findings							6</a:t>
            </a:r>
          </a:p>
          <a:p>
            <a:r>
              <a:rPr lang="en-CA" dirty="0" smtClean="0"/>
              <a:t>Appendix 1 – Survey questionnaire</a:t>
            </a:r>
          </a:p>
          <a:p>
            <a:r>
              <a:rPr lang="en-CA" dirty="0" smtClean="0"/>
              <a:t>Appendix 2 – Data tables</a:t>
            </a:r>
          </a:p>
          <a:p>
            <a:endParaRPr lang="en-CA" dirty="0" smtClean="0"/>
          </a:p>
          <a:p>
            <a:endParaRPr lang="en-CA" dirty="0"/>
          </a:p>
        </p:txBody>
      </p:sp>
      <p:sp>
        <p:nvSpPr>
          <p:cNvPr id="4" name="Slide Number Placeholder 3"/>
          <p:cNvSpPr>
            <a:spLocks noGrp="1"/>
          </p:cNvSpPr>
          <p:nvPr>
            <p:ph type="sldNum" sz="quarter" idx="12"/>
          </p:nvPr>
        </p:nvSpPr>
        <p:spPr/>
        <p:txBody>
          <a:bodyPr/>
          <a:lstStyle/>
          <a:p>
            <a:pPr>
              <a:defRPr/>
            </a:pPr>
            <a:fld id="{9C0565EF-7959-45C7-A0A1-8DAC4F801894}" type="slidenum">
              <a:rPr lang="en-US" smtClean="0"/>
              <a:pPr>
                <a:defRPr/>
              </a:pPr>
              <a:t>2</a:t>
            </a:fld>
            <a:endParaRPr lang="en-US"/>
          </a:p>
        </p:txBody>
      </p:sp>
      <p:sp>
        <p:nvSpPr>
          <p:cNvPr id="2" name="Title 1"/>
          <p:cNvSpPr>
            <a:spLocks noGrp="1"/>
          </p:cNvSpPr>
          <p:nvPr>
            <p:ph type="title"/>
          </p:nvPr>
        </p:nvSpPr>
        <p:spPr/>
        <p:txBody>
          <a:bodyPr/>
          <a:lstStyle/>
          <a:p>
            <a:r>
              <a:rPr lang="en-CA" dirty="0" smtClean="0"/>
              <a:t>Table of Contents</a:t>
            </a:r>
            <a:endParaRPr lang="en-CA" dirty="0"/>
          </a:p>
        </p:txBody>
      </p:sp>
    </p:spTree>
    <p:extLst>
      <p:ext uri="{BB962C8B-B14F-4D97-AF65-F5344CB8AC3E}">
        <p14:creationId xmlns:p14="http://schemas.microsoft.com/office/powerpoint/2010/main" val="89560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92500" lnSpcReduction="10000"/>
          </a:bodyPr>
          <a:lstStyle/>
          <a:p>
            <a:r>
              <a:rPr lang="en-CA" dirty="0"/>
              <a:t>The City of Guelph is updating the Waste Management Bylaw, and </a:t>
            </a:r>
            <a:r>
              <a:rPr lang="en-CA" dirty="0" smtClean="0"/>
              <a:t>wanted to </a:t>
            </a:r>
            <a:r>
              <a:rPr lang="en-CA" dirty="0"/>
              <a:t>get some feedback from residents</a:t>
            </a:r>
            <a:r>
              <a:rPr lang="en-CA" dirty="0" smtClean="0"/>
              <a:t>.</a:t>
            </a:r>
          </a:p>
          <a:p>
            <a:r>
              <a:rPr lang="en-CA" dirty="0" smtClean="0"/>
              <a:t>The primary objectives of the research were to:</a:t>
            </a:r>
          </a:p>
          <a:p>
            <a:pPr lvl="1"/>
            <a:r>
              <a:rPr lang="en-CA" dirty="0" smtClean="0"/>
              <a:t>Examine what level of importance residents place on possible components of the updated Waste Management By-Law</a:t>
            </a:r>
          </a:p>
          <a:p>
            <a:pPr lvl="1"/>
            <a:r>
              <a:rPr lang="en-CA" dirty="0" smtClean="0"/>
              <a:t>To understand how often residents use the Household Hazardous Waste Depot, and if extended hours might make them more likely to use it</a:t>
            </a:r>
          </a:p>
          <a:p>
            <a:pPr lvl="1"/>
            <a:r>
              <a:rPr lang="en-CA" dirty="0" smtClean="0"/>
              <a:t>To gauge resident reaction to banning grass clippings in the green cart or curbside yard waste collection</a:t>
            </a:r>
            <a:endParaRPr lang="en-CA" dirty="0"/>
          </a:p>
          <a:p>
            <a:endParaRPr lang="en-CA" dirty="0"/>
          </a:p>
        </p:txBody>
      </p:sp>
      <p:sp>
        <p:nvSpPr>
          <p:cNvPr id="4" name="Slide Number Placeholder 3"/>
          <p:cNvSpPr>
            <a:spLocks noGrp="1"/>
          </p:cNvSpPr>
          <p:nvPr>
            <p:ph type="sldNum" sz="quarter" idx="12"/>
          </p:nvPr>
        </p:nvSpPr>
        <p:spPr/>
        <p:txBody>
          <a:bodyPr/>
          <a:lstStyle/>
          <a:p>
            <a:pPr>
              <a:defRPr/>
            </a:pPr>
            <a:fld id="{9C0565EF-7959-45C7-A0A1-8DAC4F801894}" type="slidenum">
              <a:rPr lang="en-US" smtClean="0"/>
              <a:pPr>
                <a:defRPr/>
              </a:pPr>
              <a:t>3</a:t>
            </a:fld>
            <a:endParaRPr lang="en-US"/>
          </a:p>
        </p:txBody>
      </p:sp>
      <p:sp>
        <p:nvSpPr>
          <p:cNvPr id="2" name="Title 1"/>
          <p:cNvSpPr>
            <a:spLocks noGrp="1"/>
          </p:cNvSpPr>
          <p:nvPr>
            <p:ph type="title"/>
          </p:nvPr>
        </p:nvSpPr>
        <p:spPr/>
        <p:txBody>
          <a:bodyPr>
            <a:normAutofit/>
          </a:bodyPr>
          <a:lstStyle/>
          <a:p>
            <a:r>
              <a:rPr lang="en-CA" dirty="0" smtClean="0"/>
              <a:t>Background &amp; Objectives</a:t>
            </a:r>
            <a:endParaRPr lang="en-CA" sz="2800" dirty="0"/>
          </a:p>
        </p:txBody>
      </p:sp>
    </p:spTree>
    <p:extLst>
      <p:ext uri="{BB962C8B-B14F-4D97-AF65-F5344CB8AC3E}">
        <p14:creationId xmlns:p14="http://schemas.microsoft.com/office/powerpoint/2010/main" val="3351869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7" y="2590800"/>
            <a:ext cx="8486774" cy="3450696"/>
          </a:xfrm>
        </p:spPr>
        <p:txBody>
          <a:bodyPr>
            <a:normAutofit fontScale="92500" lnSpcReduction="20000"/>
          </a:bodyPr>
          <a:lstStyle/>
          <a:p>
            <a:r>
              <a:rPr lang="en-CA" dirty="0" smtClean="0"/>
              <a:t>Metroline Research Group was contracted to complete a telephone survey with approximately 400 residents of Guelph</a:t>
            </a:r>
          </a:p>
          <a:p>
            <a:r>
              <a:rPr lang="en-CA" dirty="0" smtClean="0"/>
              <a:t>Controls were placed on the sample to ensure representation from all Wards in Guelph</a:t>
            </a:r>
          </a:p>
          <a:p>
            <a:r>
              <a:rPr lang="en-CA" dirty="0" smtClean="0"/>
              <a:t>To qualify for this study, all respondents were:</a:t>
            </a:r>
          </a:p>
          <a:p>
            <a:pPr lvl="1"/>
            <a:r>
              <a:rPr lang="en-CA" dirty="0" smtClean="0"/>
              <a:t>Residents of the City of Guelph</a:t>
            </a:r>
          </a:p>
          <a:p>
            <a:pPr lvl="1"/>
            <a:r>
              <a:rPr lang="en-CA" dirty="0" smtClean="0"/>
              <a:t>Men and women, 18 years and older</a:t>
            </a:r>
          </a:p>
          <a:p>
            <a:r>
              <a:rPr lang="en-CA" dirty="0" smtClean="0"/>
              <a:t>In the end, 407 surveys were completed, including 82 completed via cell phone to reach those who do not have landlines</a:t>
            </a:r>
          </a:p>
          <a:p>
            <a:r>
              <a:rPr lang="en-CA" dirty="0" smtClean="0"/>
              <a:t>A random probability survey of this size can be considered accurate to within +/-4.9%, 19 times out of 20 (95% Confidence Interval)</a:t>
            </a:r>
          </a:p>
          <a:p>
            <a:endParaRPr lang="en-CA" dirty="0" smtClean="0"/>
          </a:p>
          <a:p>
            <a:endParaRPr lang="en-CA" dirty="0"/>
          </a:p>
        </p:txBody>
      </p:sp>
      <p:sp>
        <p:nvSpPr>
          <p:cNvPr id="4" name="Slide Number Placeholder 3"/>
          <p:cNvSpPr>
            <a:spLocks noGrp="1"/>
          </p:cNvSpPr>
          <p:nvPr>
            <p:ph type="sldNum" sz="quarter" idx="12"/>
          </p:nvPr>
        </p:nvSpPr>
        <p:spPr/>
        <p:txBody>
          <a:bodyPr/>
          <a:lstStyle/>
          <a:p>
            <a:pPr>
              <a:defRPr/>
            </a:pPr>
            <a:fld id="{9C0565EF-7959-45C7-A0A1-8DAC4F801894}" type="slidenum">
              <a:rPr lang="en-US" smtClean="0"/>
              <a:pPr>
                <a:defRPr/>
              </a:pPr>
              <a:t>4</a:t>
            </a:fld>
            <a:endParaRPr lang="en-US"/>
          </a:p>
        </p:txBody>
      </p:sp>
      <p:sp>
        <p:nvSpPr>
          <p:cNvPr id="2" name="Title 1"/>
          <p:cNvSpPr>
            <a:spLocks noGrp="1"/>
          </p:cNvSpPr>
          <p:nvPr>
            <p:ph type="title"/>
          </p:nvPr>
        </p:nvSpPr>
        <p:spPr/>
        <p:txBody>
          <a:bodyPr/>
          <a:lstStyle/>
          <a:p>
            <a:r>
              <a:rPr lang="en-CA" dirty="0" smtClean="0"/>
              <a:t>Research Methodology</a:t>
            </a:r>
            <a:endParaRPr lang="en-CA" dirty="0"/>
          </a:p>
        </p:txBody>
      </p:sp>
    </p:spTree>
    <p:extLst>
      <p:ext uri="{BB962C8B-B14F-4D97-AF65-F5344CB8AC3E}">
        <p14:creationId xmlns:p14="http://schemas.microsoft.com/office/powerpoint/2010/main" val="3616386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6" y="2590800"/>
            <a:ext cx="8686799" cy="3450696"/>
          </a:xfrm>
        </p:spPr>
        <p:txBody>
          <a:bodyPr>
            <a:normAutofit/>
          </a:bodyPr>
          <a:lstStyle/>
          <a:p>
            <a:pPr>
              <a:defRPr/>
            </a:pPr>
            <a:r>
              <a:rPr lang="en-US" dirty="0"/>
              <a:t>While sophisticated procedures and professional staff have been used to collect and analyze the information presented in this report, it must be remembered that surveys are </a:t>
            </a:r>
            <a:r>
              <a:rPr lang="en-US" i="1" dirty="0"/>
              <a:t>not</a:t>
            </a:r>
            <a:r>
              <a:rPr lang="en-US" dirty="0"/>
              <a:t> predictions.   They are designed to measure opinion within identifiable statistical limits of accuracy at specific points in time.   This survey is in no way a prediction of opinion or behaviour at any future point in time</a:t>
            </a:r>
          </a:p>
          <a:p>
            <a:endParaRPr lang="en-CA" dirty="0" smtClean="0"/>
          </a:p>
          <a:p>
            <a:endParaRPr lang="en-CA" dirty="0"/>
          </a:p>
        </p:txBody>
      </p:sp>
      <p:sp>
        <p:nvSpPr>
          <p:cNvPr id="4" name="Slide Number Placeholder 3"/>
          <p:cNvSpPr>
            <a:spLocks noGrp="1"/>
          </p:cNvSpPr>
          <p:nvPr>
            <p:ph type="sldNum" sz="quarter" idx="12"/>
          </p:nvPr>
        </p:nvSpPr>
        <p:spPr/>
        <p:txBody>
          <a:bodyPr/>
          <a:lstStyle/>
          <a:p>
            <a:pPr>
              <a:defRPr/>
            </a:pPr>
            <a:fld id="{9C0565EF-7959-45C7-A0A1-8DAC4F801894}" type="slidenum">
              <a:rPr lang="en-US" smtClean="0"/>
              <a:pPr>
                <a:defRPr/>
              </a:pPr>
              <a:t>5</a:t>
            </a:fld>
            <a:endParaRPr lang="en-US"/>
          </a:p>
        </p:txBody>
      </p:sp>
      <p:sp>
        <p:nvSpPr>
          <p:cNvPr id="2" name="Title 1"/>
          <p:cNvSpPr>
            <a:spLocks noGrp="1"/>
          </p:cNvSpPr>
          <p:nvPr>
            <p:ph type="title"/>
          </p:nvPr>
        </p:nvSpPr>
        <p:spPr/>
        <p:txBody>
          <a:bodyPr/>
          <a:lstStyle/>
          <a:p>
            <a:r>
              <a:rPr lang="en-CA" dirty="0" smtClean="0"/>
              <a:t>Notes On Reading This Report</a:t>
            </a:r>
            <a:endParaRPr lang="en-CA" dirty="0"/>
          </a:p>
        </p:txBody>
      </p:sp>
    </p:spTree>
    <p:extLst>
      <p:ext uri="{BB962C8B-B14F-4D97-AF65-F5344CB8AC3E}">
        <p14:creationId xmlns:p14="http://schemas.microsoft.com/office/powerpoint/2010/main" val="3964046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Type of Home</a:t>
            </a:r>
            <a:br>
              <a:rPr lang="en-CA" dirty="0" smtClean="0"/>
            </a:br>
            <a:r>
              <a:rPr lang="en-CA" sz="2400" i="1" dirty="0" smtClean="0"/>
              <a:t>Which of the following best describes where you live?</a:t>
            </a:r>
            <a:br>
              <a:rPr lang="en-CA" sz="2400" i="1" dirty="0" smtClean="0"/>
            </a:br>
            <a:r>
              <a:rPr lang="en-CA" sz="2000" i="1" dirty="0"/>
              <a:t>(Full sample, n=407)</a:t>
            </a:r>
            <a:endParaRPr lang="en-CA" sz="2000" dirty="0"/>
          </a:p>
        </p:txBody>
      </p:sp>
      <p:sp>
        <p:nvSpPr>
          <p:cNvPr id="4" name="Slide Number Placeholder 3"/>
          <p:cNvSpPr>
            <a:spLocks noGrp="1"/>
          </p:cNvSpPr>
          <p:nvPr>
            <p:ph type="sldNum" sz="quarter" idx="12"/>
          </p:nvPr>
        </p:nvSpPr>
        <p:spPr/>
        <p:txBody>
          <a:bodyPr/>
          <a:lstStyle/>
          <a:p>
            <a:pPr>
              <a:defRPr/>
            </a:pPr>
            <a:fld id="{9C0565EF-7959-45C7-A0A1-8DAC4F801894}" type="slidenum">
              <a:rPr lang="en-US" smtClean="0"/>
              <a:pPr>
                <a:defRPr/>
              </a:pPr>
              <a:t>6</a:t>
            </a:fld>
            <a:endParaRPr lang="en-US"/>
          </a:p>
        </p:txBody>
      </p:sp>
      <p:sp>
        <p:nvSpPr>
          <p:cNvPr id="5" name="Content Placeholder 4"/>
          <p:cNvSpPr>
            <a:spLocks noGrp="1"/>
          </p:cNvSpPr>
          <p:nvPr>
            <p:ph sz="quarter" idx="13"/>
          </p:nvPr>
        </p:nvSpPr>
        <p:spPr>
          <a:xfrm>
            <a:off x="304800" y="2679192"/>
            <a:ext cx="4194047" cy="3447288"/>
          </a:xfrm>
        </p:spPr>
        <p:txBody>
          <a:bodyPr>
            <a:normAutofit fontScale="92500" lnSpcReduction="20000"/>
          </a:bodyPr>
          <a:lstStyle/>
          <a:p>
            <a:r>
              <a:rPr lang="en-CA" dirty="0" smtClean="0"/>
              <a:t>Over three-quarters (77%) of those in the research are living in single family homes (detached/semi-detached)</a:t>
            </a:r>
          </a:p>
          <a:p>
            <a:r>
              <a:rPr lang="en-CA" dirty="0" smtClean="0"/>
              <a:t>About 1 in 10 (10%) are living in townhouses or row houses</a:t>
            </a:r>
          </a:p>
          <a:p>
            <a:r>
              <a:rPr lang="en-CA" dirty="0" smtClean="0"/>
              <a:t>13% in total are living in multi-unit buildings, split evenly between those in buildings of six units or less, and seven units or more</a:t>
            </a:r>
            <a:endParaRPr lang="en-CA" dirty="0"/>
          </a:p>
        </p:txBody>
      </p:sp>
      <p:graphicFrame>
        <p:nvGraphicFramePr>
          <p:cNvPr id="9" name="Content Placeholder 8"/>
          <p:cNvGraphicFramePr>
            <a:graphicFrameLocks noGrp="1"/>
          </p:cNvGraphicFramePr>
          <p:nvPr>
            <p:ph sz="quarter" idx="14"/>
            <p:extLst>
              <p:ext uri="{D42A27DB-BD31-4B8C-83A1-F6EECF244321}">
                <p14:modId xmlns:p14="http://schemas.microsoft.com/office/powerpoint/2010/main" val="910473928"/>
              </p:ext>
            </p:extLst>
          </p:nvPr>
        </p:nvGraphicFramePr>
        <p:xfrm>
          <a:off x="4645025" y="2679700"/>
          <a:ext cx="3822700" cy="34464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3836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Waste Collection</a:t>
            </a:r>
            <a:br>
              <a:rPr lang="en-CA" dirty="0" smtClean="0"/>
            </a:br>
            <a:r>
              <a:rPr lang="en-CA" sz="2700" i="1" dirty="0" smtClean="0"/>
              <a:t>Does your home or property receive waste collection from the City of Guelph? </a:t>
            </a:r>
            <a:r>
              <a:rPr lang="en-CA" sz="2000" i="1" dirty="0" smtClean="0"/>
              <a:t>(Full sample, n=407)</a:t>
            </a:r>
            <a:endParaRPr lang="en-CA" dirty="0"/>
          </a:p>
        </p:txBody>
      </p:sp>
      <p:sp>
        <p:nvSpPr>
          <p:cNvPr id="4" name="Slide Number Placeholder 3"/>
          <p:cNvSpPr>
            <a:spLocks noGrp="1"/>
          </p:cNvSpPr>
          <p:nvPr>
            <p:ph type="sldNum" sz="quarter" idx="12"/>
          </p:nvPr>
        </p:nvSpPr>
        <p:spPr/>
        <p:txBody>
          <a:bodyPr/>
          <a:lstStyle/>
          <a:p>
            <a:pPr>
              <a:defRPr/>
            </a:pPr>
            <a:fld id="{9C0565EF-7959-45C7-A0A1-8DAC4F801894}" type="slidenum">
              <a:rPr lang="en-US" smtClean="0"/>
              <a:pPr>
                <a:defRPr/>
              </a:pPr>
              <a:t>7</a:t>
            </a:fld>
            <a:endParaRPr lang="en-US"/>
          </a:p>
        </p:txBody>
      </p:sp>
      <p:sp>
        <p:nvSpPr>
          <p:cNvPr id="5" name="Content Placeholder 4"/>
          <p:cNvSpPr>
            <a:spLocks noGrp="1"/>
          </p:cNvSpPr>
          <p:nvPr>
            <p:ph sz="quarter" idx="13"/>
          </p:nvPr>
        </p:nvSpPr>
        <p:spPr>
          <a:xfrm>
            <a:off x="228600" y="2679192"/>
            <a:ext cx="3505199" cy="3447288"/>
          </a:xfrm>
        </p:spPr>
        <p:txBody>
          <a:bodyPr>
            <a:normAutofit fontScale="92500" lnSpcReduction="20000"/>
          </a:bodyPr>
          <a:lstStyle/>
          <a:p>
            <a:r>
              <a:rPr lang="en-CA" dirty="0" smtClean="0"/>
              <a:t>94% of residents in this survey receive waste collection from the City of Guelph</a:t>
            </a:r>
          </a:p>
          <a:p>
            <a:r>
              <a:rPr lang="en-CA" dirty="0" smtClean="0"/>
              <a:t>Almost all of the single family homes (97%) </a:t>
            </a:r>
          </a:p>
          <a:p>
            <a:r>
              <a:rPr lang="en-CA" dirty="0" smtClean="0"/>
              <a:t>9 in 10 (89%) of the other low-density properties</a:t>
            </a:r>
          </a:p>
          <a:p>
            <a:r>
              <a:rPr lang="en-CA" dirty="0" smtClean="0"/>
              <a:t>7 in 10 (72%) of the multi-residential properties (at least seven units)</a:t>
            </a:r>
            <a:endParaRPr lang="en-CA" dirty="0"/>
          </a:p>
        </p:txBody>
      </p:sp>
      <p:graphicFrame>
        <p:nvGraphicFramePr>
          <p:cNvPr id="9" name="Content Placeholder 8"/>
          <p:cNvGraphicFramePr>
            <a:graphicFrameLocks noGrp="1"/>
          </p:cNvGraphicFramePr>
          <p:nvPr>
            <p:ph sz="quarter" idx="14"/>
            <p:extLst>
              <p:ext uri="{D42A27DB-BD31-4B8C-83A1-F6EECF244321}">
                <p14:modId xmlns:p14="http://schemas.microsoft.com/office/powerpoint/2010/main" val="563693272"/>
              </p:ext>
            </p:extLst>
          </p:nvPr>
        </p:nvGraphicFramePr>
        <p:xfrm>
          <a:off x="3886200" y="2679700"/>
          <a:ext cx="5029200" cy="34464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46320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C0565EF-7959-45C7-A0A1-8DAC4F801894}" type="slidenum">
              <a:rPr lang="en-US" smtClean="0"/>
              <a:pPr>
                <a:defRPr/>
              </a:pPr>
              <a:t>8</a:t>
            </a:fld>
            <a:endParaRPr lang="en-US"/>
          </a:p>
        </p:txBody>
      </p:sp>
      <p:sp>
        <p:nvSpPr>
          <p:cNvPr id="2" name="Title 1"/>
          <p:cNvSpPr>
            <a:spLocks noGrp="1"/>
          </p:cNvSpPr>
          <p:nvPr>
            <p:ph type="title"/>
          </p:nvPr>
        </p:nvSpPr>
        <p:spPr/>
        <p:txBody>
          <a:bodyPr>
            <a:normAutofit fontScale="90000"/>
          </a:bodyPr>
          <a:lstStyle/>
          <a:p>
            <a:r>
              <a:rPr lang="en-CA" dirty="0" smtClean="0"/>
              <a:t>Waste Management By-Law</a:t>
            </a:r>
            <a:br>
              <a:rPr lang="en-CA" dirty="0" smtClean="0"/>
            </a:br>
            <a:r>
              <a:rPr lang="en-CA" sz="2400" i="1" dirty="0" smtClean="0"/>
              <a:t>Importance of various components</a:t>
            </a:r>
            <a:br>
              <a:rPr lang="en-CA" sz="2400" i="1" dirty="0" smtClean="0"/>
            </a:br>
            <a:r>
              <a:rPr lang="en-CA" sz="2000" i="1" dirty="0"/>
              <a:t>(Full sample, n=407)</a:t>
            </a:r>
            <a:endParaRPr lang="en-CA" sz="2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14344637"/>
              </p:ext>
            </p:extLst>
          </p:nvPr>
        </p:nvGraphicFramePr>
        <p:xfrm>
          <a:off x="228600" y="1981199"/>
          <a:ext cx="8686800" cy="46340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8982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7" y="2590800"/>
            <a:ext cx="8486774" cy="3450696"/>
          </a:xfrm>
        </p:spPr>
        <p:txBody>
          <a:bodyPr>
            <a:normAutofit fontScale="92500" lnSpcReduction="10000"/>
          </a:bodyPr>
          <a:lstStyle/>
          <a:p>
            <a:r>
              <a:rPr lang="en-CA" dirty="0" smtClean="0"/>
              <a:t>Several residents made comments when the chance was offered, but we note that they were related more to waste collection in general than the by-law update:</a:t>
            </a:r>
          </a:p>
          <a:p>
            <a:pPr lvl="1"/>
            <a:r>
              <a:rPr lang="en-CA" dirty="0" smtClean="0"/>
              <a:t>More collection days for yard waste/leaves		43%</a:t>
            </a:r>
          </a:p>
          <a:p>
            <a:pPr lvl="1"/>
            <a:r>
              <a:rPr lang="en-CA" dirty="0" smtClean="0"/>
              <a:t>Clarity/education about what can be recycled		19%</a:t>
            </a:r>
          </a:p>
          <a:p>
            <a:pPr lvl="1"/>
            <a:r>
              <a:rPr lang="en-CA" dirty="0" smtClean="0"/>
              <a:t>Offer more/better bulky/large item collection		10%</a:t>
            </a:r>
          </a:p>
          <a:p>
            <a:pPr lvl="1"/>
            <a:r>
              <a:rPr lang="en-CA" dirty="0" smtClean="0"/>
              <a:t>More education about waste streams			8%</a:t>
            </a:r>
          </a:p>
          <a:p>
            <a:pPr lvl="1"/>
            <a:r>
              <a:rPr lang="en-CA" dirty="0" smtClean="0"/>
              <a:t>Improved pickup for multi-residential			6%</a:t>
            </a:r>
          </a:p>
          <a:p>
            <a:pPr lvl="1"/>
            <a:r>
              <a:rPr lang="en-CA" dirty="0" smtClean="0"/>
              <a:t>Enforce the by-law (fines, etc.)			5%</a:t>
            </a:r>
          </a:p>
          <a:p>
            <a:pPr lvl="1"/>
            <a:r>
              <a:rPr lang="en-CA" dirty="0" smtClean="0"/>
              <a:t>More direction/offering about e-waste			5%</a:t>
            </a:r>
          </a:p>
          <a:p>
            <a:pPr lvl="1"/>
            <a:endParaRPr lang="en-CA" dirty="0" smtClean="0">
              <a:solidFill>
                <a:srgbClr val="FF0000"/>
              </a:solidFill>
            </a:endParaRPr>
          </a:p>
          <a:p>
            <a:endParaRPr lang="en-CA" dirty="0" smtClean="0"/>
          </a:p>
          <a:p>
            <a:endParaRPr lang="en-CA" dirty="0"/>
          </a:p>
        </p:txBody>
      </p:sp>
      <p:sp>
        <p:nvSpPr>
          <p:cNvPr id="4" name="Slide Number Placeholder 3"/>
          <p:cNvSpPr>
            <a:spLocks noGrp="1"/>
          </p:cNvSpPr>
          <p:nvPr>
            <p:ph type="sldNum" sz="quarter" idx="12"/>
          </p:nvPr>
        </p:nvSpPr>
        <p:spPr/>
        <p:txBody>
          <a:bodyPr/>
          <a:lstStyle/>
          <a:p>
            <a:pPr>
              <a:defRPr/>
            </a:pPr>
            <a:fld id="{9C0565EF-7959-45C7-A0A1-8DAC4F801894}" type="slidenum">
              <a:rPr lang="en-US" smtClean="0"/>
              <a:pPr>
                <a:defRPr/>
              </a:pPr>
              <a:t>9</a:t>
            </a:fld>
            <a:endParaRPr lang="en-US"/>
          </a:p>
        </p:txBody>
      </p:sp>
      <p:sp>
        <p:nvSpPr>
          <p:cNvPr id="2" name="Title 1"/>
          <p:cNvSpPr>
            <a:spLocks noGrp="1"/>
          </p:cNvSpPr>
          <p:nvPr>
            <p:ph type="title"/>
          </p:nvPr>
        </p:nvSpPr>
        <p:spPr/>
        <p:txBody>
          <a:bodyPr>
            <a:normAutofit fontScale="90000"/>
          </a:bodyPr>
          <a:lstStyle/>
          <a:p>
            <a:r>
              <a:rPr lang="en-CA" dirty="0"/>
              <a:t>Waste Management By-Law</a:t>
            </a:r>
            <a:br>
              <a:rPr lang="en-CA" dirty="0"/>
            </a:br>
            <a:r>
              <a:rPr lang="en-CA" sz="2800" i="1" dirty="0" smtClean="0"/>
              <a:t>Other components/features that should be added</a:t>
            </a:r>
            <a:br>
              <a:rPr lang="en-CA" sz="2800" i="1" dirty="0" smtClean="0"/>
            </a:br>
            <a:r>
              <a:rPr lang="en-CA" sz="2000" i="1" dirty="0" smtClean="0"/>
              <a:t>(Unaided, n=68)</a:t>
            </a:r>
            <a:endParaRPr lang="en-CA" dirty="0"/>
          </a:p>
        </p:txBody>
      </p:sp>
    </p:spTree>
    <p:extLst>
      <p:ext uri="{BB962C8B-B14F-4D97-AF65-F5344CB8AC3E}">
        <p14:creationId xmlns:p14="http://schemas.microsoft.com/office/powerpoint/2010/main" val="3897003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1_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4274</TotalTime>
  <Words>1025</Words>
  <Application>Microsoft Office PowerPoint</Application>
  <PresentationFormat>On-screen Show (4:3)</PresentationFormat>
  <Paragraphs>225</Paragraphs>
  <Slides>14</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Calibri</vt:lpstr>
      <vt:lpstr>Candara</vt:lpstr>
      <vt:lpstr>Symbol</vt:lpstr>
      <vt:lpstr>Waveform</vt:lpstr>
      <vt:lpstr>1_Waveform</vt:lpstr>
      <vt:lpstr>Waste Management By-Law A quantitative survey with Guelph residents about updates to the Waste Management By-Law</vt:lpstr>
      <vt:lpstr>Table of Contents</vt:lpstr>
      <vt:lpstr>Background &amp; Objectives</vt:lpstr>
      <vt:lpstr>Research Methodology</vt:lpstr>
      <vt:lpstr>Notes On Reading This Report</vt:lpstr>
      <vt:lpstr>Type of Home Which of the following best describes where you live? (Full sample, n=407)</vt:lpstr>
      <vt:lpstr>Waste Collection Does your home or property receive waste collection from the City of Guelph? (Full sample, n=407)</vt:lpstr>
      <vt:lpstr>Waste Management By-Law Importance of various components (Full sample, n=407)</vt:lpstr>
      <vt:lpstr>Waste Management By-Law Other components/features that should be added (Unaided, n=68)</vt:lpstr>
      <vt:lpstr>Level of Service How strongly would you agree or disagree that the carts and current level of services provide adequate storage for waste in your household? (Full sample, n=407)</vt:lpstr>
      <vt:lpstr>Grass Clippings The current Solid Waste Master Plan recommended that the City of Guelph ban the collection of grass clippings in the green cart or curbside yard waste program.   How strongly do you agree or disagree with this recommendation? (Full sample, n=407)</vt:lpstr>
      <vt:lpstr>Grass Clippings How strongly do you agree or disagree that one year is enough time for residents to adapt to this new by-law related to grass clippings? (Full sample, n=407)</vt:lpstr>
      <vt:lpstr>Household Hazardous Waste Depot When was the last time, if ever, you dropped something off at the City’s household hazardous waste depot? (Full sample, n=407)</vt:lpstr>
      <vt:lpstr>Household Hazardous Waste Depot If the hours were extended such that the depot was open longer, would you be any more or less likely to use the depot? (Full sample, n=407)</vt:lpstr>
    </vt:vector>
  </TitlesOfParts>
  <Company>Metroline Research Group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Dave Kains</dc:creator>
  <cp:lastModifiedBy>Phil Jensen</cp:lastModifiedBy>
  <cp:revision>247</cp:revision>
  <dcterms:created xsi:type="dcterms:W3CDTF">2004-12-28T19:42:25Z</dcterms:created>
  <dcterms:modified xsi:type="dcterms:W3CDTF">2018-12-20T16:11:37Z</dcterms:modified>
</cp:coreProperties>
</file>